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18288000" cy="10287000"/>
  <p:notesSz cx="6858000" cy="9144000"/>
  <p:embeddedFontLst>
    <p:embeddedFont>
      <p:font typeface="Arial MT Pro Bold" panose="020B0604020202020204" charset="0"/>
      <p:regular r:id="rId50"/>
    </p:embeddedFont>
    <p:embeddedFont>
      <p:font typeface="Arimo" panose="020B0604020202020204" charset="0"/>
      <p:regular r:id="rId51"/>
    </p:embeddedFont>
    <p:embeddedFont>
      <p:font typeface="Arimo Bold" panose="020B0604020202020204" charset="0"/>
      <p:regular r:id="rId52"/>
    </p:embeddedFont>
    <p:embeddedFont>
      <p:font typeface="Inter" panose="020B0604020202020204" charset="0"/>
      <p:regular r:id="rId53"/>
    </p:embeddedFont>
    <p:embeddedFont>
      <p:font typeface="Inter Bold" panose="020B0604020202020204" charset="0"/>
      <p:regular r:id="rId54"/>
    </p:embeddedFont>
    <p:embeddedFont>
      <p:font typeface="Mont" panose="020B0604020202020204" charset="0"/>
      <p:regular r:id="rId55"/>
    </p:embeddedFont>
    <p:embeddedFont>
      <p:font typeface="Mont Bold" panose="020B0604020202020204" charset="0"/>
      <p:regular r:id="rId56"/>
    </p:embeddedFont>
    <p:embeddedFont>
      <p:font typeface="Saira" panose="020B0604020202020204" charset="0"/>
      <p:regular r:id="rId57"/>
    </p:embeddedFont>
    <p:embeddedFont>
      <p:font typeface="Saira Bold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27.jpeg"/><Relationship Id="rId5" Type="http://schemas.openxmlformats.org/officeDocument/2006/relationships/image" Target="../media/image8.pn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0" Type="http://schemas.openxmlformats.org/officeDocument/2006/relationships/image" Target="../media/image33.png"/><Relationship Id="rId4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svg"/><Relationship Id="rId5" Type="http://schemas.openxmlformats.org/officeDocument/2006/relationships/image" Target="../media/image38.svg"/><Relationship Id="rId10" Type="http://schemas.openxmlformats.org/officeDocument/2006/relationships/image" Target="../media/image21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svg"/><Relationship Id="rId11" Type="http://schemas.openxmlformats.org/officeDocument/2006/relationships/image" Target="../media/image42.jpeg"/><Relationship Id="rId5" Type="http://schemas.openxmlformats.org/officeDocument/2006/relationships/image" Target="../media/image8.pn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49.png"/><Relationship Id="rId4" Type="http://schemas.openxmlformats.org/officeDocument/2006/relationships/image" Target="../media/image9.sv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svg"/><Relationship Id="rId5" Type="http://schemas.openxmlformats.org/officeDocument/2006/relationships/image" Target="../media/image38.svg"/><Relationship Id="rId10" Type="http://schemas.openxmlformats.org/officeDocument/2006/relationships/image" Target="../media/image21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11" Type="http://schemas.openxmlformats.org/officeDocument/2006/relationships/image" Target="../media/image57.jpeg"/><Relationship Id="rId5" Type="http://schemas.openxmlformats.org/officeDocument/2006/relationships/image" Target="../media/image8.pn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4.png"/><Relationship Id="rId5" Type="http://schemas.openxmlformats.org/officeDocument/2006/relationships/image" Target="../media/image21.png"/><Relationship Id="rId10" Type="http://schemas.openxmlformats.org/officeDocument/2006/relationships/image" Target="../media/image63.png"/><Relationship Id="rId4" Type="http://schemas.openxmlformats.org/officeDocument/2006/relationships/image" Target="../media/image9.sv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9.png"/><Relationship Id="rId5" Type="http://schemas.openxmlformats.org/officeDocument/2006/relationships/image" Target="../media/image21.png"/><Relationship Id="rId10" Type="http://schemas.openxmlformats.org/officeDocument/2006/relationships/image" Target="../media/image68.png"/><Relationship Id="rId4" Type="http://schemas.openxmlformats.org/officeDocument/2006/relationships/image" Target="../media/image9.sv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.png"/><Relationship Id="rId7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82.jpeg"/><Relationship Id="rId4" Type="http://schemas.openxmlformats.org/officeDocument/2006/relationships/image" Target="../media/image9.svg"/><Relationship Id="rId9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.pn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2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73183" y="6340464"/>
            <a:ext cx="6130980" cy="1135206"/>
            <a:chOff x="0" y="0"/>
            <a:chExt cx="1757868" cy="325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7868" cy="325485"/>
            </a:xfrm>
            <a:custGeom>
              <a:avLst/>
              <a:gdLst/>
              <a:ahLst/>
              <a:cxnLst/>
              <a:rect l="l" t="t" r="r" b="b"/>
              <a:pathLst>
                <a:path w="1757868" h="325485">
                  <a:moveTo>
                    <a:pt x="17679" y="0"/>
                  </a:moveTo>
                  <a:lnTo>
                    <a:pt x="1740189" y="0"/>
                  </a:lnTo>
                  <a:cubicBezTo>
                    <a:pt x="1749953" y="0"/>
                    <a:pt x="1757868" y="7915"/>
                    <a:pt x="1757868" y="17679"/>
                  </a:cubicBezTo>
                  <a:lnTo>
                    <a:pt x="1757868" y="307807"/>
                  </a:lnTo>
                  <a:cubicBezTo>
                    <a:pt x="1757868" y="317570"/>
                    <a:pt x="1749953" y="325485"/>
                    <a:pt x="1740189" y="325485"/>
                  </a:cubicBezTo>
                  <a:lnTo>
                    <a:pt x="17679" y="325485"/>
                  </a:lnTo>
                  <a:cubicBezTo>
                    <a:pt x="12990" y="325485"/>
                    <a:pt x="8493" y="323623"/>
                    <a:pt x="5178" y="320307"/>
                  </a:cubicBezTo>
                  <a:cubicBezTo>
                    <a:pt x="1863" y="316992"/>
                    <a:pt x="0" y="312495"/>
                    <a:pt x="0" y="307807"/>
                  </a:cubicBezTo>
                  <a:lnTo>
                    <a:pt x="0" y="17679"/>
                  </a:lnTo>
                  <a:cubicBezTo>
                    <a:pt x="0" y="12990"/>
                    <a:pt x="1863" y="8493"/>
                    <a:pt x="5178" y="5178"/>
                  </a:cubicBezTo>
                  <a:cubicBezTo>
                    <a:pt x="8493" y="1863"/>
                    <a:pt x="12990" y="0"/>
                    <a:pt x="17679" y="0"/>
                  </a:cubicBez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757868" cy="306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8788" y="6083289"/>
            <a:ext cx="18594923" cy="4614296"/>
          </a:xfrm>
          <a:custGeom>
            <a:avLst/>
            <a:gdLst/>
            <a:ahLst/>
            <a:cxnLst/>
            <a:rect l="l" t="t" r="r" b="b"/>
            <a:pathLst>
              <a:path w="18594923" h="4614296">
                <a:moveTo>
                  <a:pt x="0" y="0"/>
                </a:moveTo>
                <a:lnTo>
                  <a:pt x="18594922" y="0"/>
                </a:lnTo>
                <a:lnTo>
                  <a:pt x="18594922" y="4614296"/>
                </a:lnTo>
                <a:lnTo>
                  <a:pt x="0" y="4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94509" y="1720090"/>
            <a:ext cx="17259300" cy="326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6"/>
              </a:lnSpc>
            </a:pPr>
            <a:r>
              <a:rPr lang="en-US" sz="2281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SmartRose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0841" y="6475727"/>
            <a:ext cx="6095664" cy="78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2"/>
              </a:lnSpc>
            </a:pPr>
            <a:r>
              <a:rPr lang="en-US" sz="458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25-26J-299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208623" y="4788969"/>
            <a:ext cx="13705995" cy="1135206"/>
            <a:chOff x="0" y="0"/>
            <a:chExt cx="3929768" cy="3254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29768" cy="325485"/>
            </a:xfrm>
            <a:custGeom>
              <a:avLst/>
              <a:gdLst/>
              <a:ahLst/>
              <a:cxnLst/>
              <a:rect l="l" t="t" r="r" b="b"/>
              <a:pathLst>
                <a:path w="3929768" h="325485">
                  <a:moveTo>
                    <a:pt x="7908" y="0"/>
                  </a:moveTo>
                  <a:lnTo>
                    <a:pt x="3921860" y="0"/>
                  </a:lnTo>
                  <a:cubicBezTo>
                    <a:pt x="3926227" y="0"/>
                    <a:pt x="3929768" y="3541"/>
                    <a:pt x="3929768" y="7908"/>
                  </a:cubicBezTo>
                  <a:lnTo>
                    <a:pt x="3929768" y="317577"/>
                  </a:lnTo>
                  <a:cubicBezTo>
                    <a:pt x="3929768" y="321945"/>
                    <a:pt x="3926227" y="325485"/>
                    <a:pt x="3921860" y="325485"/>
                  </a:cubicBezTo>
                  <a:lnTo>
                    <a:pt x="7908" y="325485"/>
                  </a:lnTo>
                  <a:cubicBezTo>
                    <a:pt x="3541" y="325485"/>
                    <a:pt x="0" y="321945"/>
                    <a:pt x="0" y="317577"/>
                  </a:cubicBezTo>
                  <a:lnTo>
                    <a:pt x="0" y="7908"/>
                  </a:lnTo>
                  <a:cubicBezTo>
                    <a:pt x="0" y="3541"/>
                    <a:pt x="3541" y="0"/>
                    <a:pt x="7908" y="0"/>
                  </a:cubicBez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929768" cy="306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9413" y="5162550"/>
            <a:ext cx="17259300" cy="40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AI-IOT PLATFORM FOR SMART GREENHOUSE ROSE FARMING IN SRI LANKA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10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96881" y="1418374"/>
            <a:ext cx="6432852" cy="12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9"/>
              </a:lnSpc>
            </a:pPr>
            <a:r>
              <a:rPr lang="en-US" sz="3356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Completion and Future works</a:t>
            </a:r>
          </a:p>
          <a:p>
            <a:pPr algn="just">
              <a:lnSpc>
                <a:spcPts val="4699"/>
              </a:lnSpc>
            </a:pPr>
            <a:endParaRPr lang="en-US" sz="3356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329803" y="3649160"/>
            <a:ext cx="3290253" cy="38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Completed - 60%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66902" y="3649160"/>
            <a:ext cx="3639698" cy="38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Future works - 40%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032076" y="4266795"/>
            <a:ext cx="5962351" cy="1980818"/>
            <a:chOff x="0" y="0"/>
            <a:chExt cx="1570331" cy="52169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70331" cy="521697"/>
            </a:xfrm>
            <a:custGeom>
              <a:avLst/>
              <a:gdLst/>
              <a:ahLst/>
              <a:cxnLst/>
              <a:rect l="l" t="t" r="r" b="b"/>
              <a:pathLst>
                <a:path w="1570331" h="521697">
                  <a:moveTo>
                    <a:pt x="66222" y="0"/>
                  </a:moveTo>
                  <a:lnTo>
                    <a:pt x="1504109" y="0"/>
                  </a:lnTo>
                  <a:cubicBezTo>
                    <a:pt x="1521672" y="0"/>
                    <a:pt x="1538516" y="6977"/>
                    <a:pt x="1550935" y="19396"/>
                  </a:cubicBezTo>
                  <a:cubicBezTo>
                    <a:pt x="1563354" y="31815"/>
                    <a:pt x="1570331" y="48659"/>
                    <a:pt x="1570331" y="66222"/>
                  </a:cubicBezTo>
                  <a:lnTo>
                    <a:pt x="1570331" y="455475"/>
                  </a:lnTo>
                  <a:cubicBezTo>
                    <a:pt x="1570331" y="473038"/>
                    <a:pt x="1563354" y="489882"/>
                    <a:pt x="1550935" y="502301"/>
                  </a:cubicBezTo>
                  <a:cubicBezTo>
                    <a:pt x="1538516" y="514720"/>
                    <a:pt x="1521672" y="521697"/>
                    <a:pt x="1504109" y="521697"/>
                  </a:cubicBezTo>
                  <a:lnTo>
                    <a:pt x="66222" y="521697"/>
                  </a:lnTo>
                  <a:cubicBezTo>
                    <a:pt x="48659" y="521697"/>
                    <a:pt x="31815" y="514720"/>
                    <a:pt x="19396" y="502301"/>
                  </a:cubicBezTo>
                  <a:cubicBezTo>
                    <a:pt x="6977" y="489882"/>
                    <a:pt x="0" y="473038"/>
                    <a:pt x="0" y="455475"/>
                  </a:cubicBezTo>
                  <a:lnTo>
                    <a:pt x="0" y="66222"/>
                  </a:lnTo>
                  <a:cubicBezTo>
                    <a:pt x="0" y="48659"/>
                    <a:pt x="6977" y="31815"/>
                    <a:pt x="19396" y="19396"/>
                  </a:cubicBezTo>
                  <a:cubicBezTo>
                    <a:pt x="31815" y="6977"/>
                    <a:pt x="48659" y="0"/>
                    <a:pt x="6622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570331" cy="597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IoT sensor readings</a:t>
              </a:r>
            </a:p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ML </a:t>
              </a:r>
              <a:r>
                <a:rPr lang="en-US" sz="2999" b="1" dirty="0" err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trainning</a:t>
              </a: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 with sensor data</a:t>
              </a:r>
            </a:p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Mobile Application Front End</a:t>
              </a:r>
            </a:p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ML predictions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30853" y="4266795"/>
            <a:ext cx="5962351" cy="1292136"/>
            <a:chOff x="0" y="0"/>
            <a:chExt cx="1570331" cy="3403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70331" cy="340316"/>
            </a:xfrm>
            <a:custGeom>
              <a:avLst/>
              <a:gdLst/>
              <a:ahLst/>
              <a:cxnLst/>
              <a:rect l="l" t="t" r="r" b="b"/>
              <a:pathLst>
                <a:path w="1570331" h="340316">
                  <a:moveTo>
                    <a:pt x="66222" y="0"/>
                  </a:moveTo>
                  <a:lnTo>
                    <a:pt x="1504109" y="0"/>
                  </a:lnTo>
                  <a:cubicBezTo>
                    <a:pt x="1521672" y="0"/>
                    <a:pt x="1538516" y="6977"/>
                    <a:pt x="1550935" y="19396"/>
                  </a:cubicBezTo>
                  <a:cubicBezTo>
                    <a:pt x="1563354" y="31815"/>
                    <a:pt x="1570331" y="48659"/>
                    <a:pt x="1570331" y="66222"/>
                  </a:cubicBezTo>
                  <a:lnTo>
                    <a:pt x="1570331" y="274094"/>
                  </a:lnTo>
                  <a:cubicBezTo>
                    <a:pt x="1570331" y="291657"/>
                    <a:pt x="1563354" y="308501"/>
                    <a:pt x="1550935" y="320920"/>
                  </a:cubicBezTo>
                  <a:cubicBezTo>
                    <a:pt x="1538516" y="333339"/>
                    <a:pt x="1521672" y="340316"/>
                    <a:pt x="1504109" y="340316"/>
                  </a:cubicBezTo>
                  <a:lnTo>
                    <a:pt x="66222" y="340316"/>
                  </a:lnTo>
                  <a:cubicBezTo>
                    <a:pt x="29649" y="340316"/>
                    <a:pt x="0" y="310667"/>
                    <a:pt x="0" y="274094"/>
                  </a:cubicBezTo>
                  <a:lnTo>
                    <a:pt x="0" y="66222"/>
                  </a:lnTo>
                  <a:cubicBezTo>
                    <a:pt x="0" y="48659"/>
                    <a:pt x="6977" y="31815"/>
                    <a:pt x="19396" y="19396"/>
                  </a:cubicBezTo>
                  <a:cubicBezTo>
                    <a:pt x="31815" y="6977"/>
                    <a:pt x="48659" y="0"/>
                    <a:pt x="6622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570331" cy="416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Mount sensors to flower bed</a:t>
              </a:r>
            </a:p>
            <a:p>
              <a:pPr algn="ctr">
                <a:lnSpc>
                  <a:spcPts val="3299"/>
                </a:lnSpc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alerting flower placement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11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27101" y="2792419"/>
            <a:ext cx="3421645" cy="4562193"/>
          </a:xfrm>
          <a:custGeom>
            <a:avLst/>
            <a:gdLst/>
            <a:ahLst/>
            <a:cxnLst/>
            <a:rect l="l" t="t" r="r" b="b"/>
            <a:pathLst>
              <a:path w="3421645" h="4562193">
                <a:moveTo>
                  <a:pt x="0" y="0"/>
                </a:moveTo>
                <a:lnTo>
                  <a:pt x="3421645" y="0"/>
                </a:lnTo>
                <a:lnTo>
                  <a:pt x="3421645" y="4562193"/>
                </a:lnTo>
                <a:lnTo>
                  <a:pt x="0" y="45621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731888" y="2792419"/>
            <a:ext cx="3331975" cy="4562193"/>
          </a:xfrm>
          <a:custGeom>
            <a:avLst/>
            <a:gdLst/>
            <a:ahLst/>
            <a:cxnLst/>
            <a:rect l="l" t="t" r="r" b="b"/>
            <a:pathLst>
              <a:path w="3331975" h="4562193">
                <a:moveTo>
                  <a:pt x="0" y="0"/>
                </a:moveTo>
                <a:lnTo>
                  <a:pt x="3331975" y="0"/>
                </a:lnTo>
                <a:lnTo>
                  <a:pt x="3331975" y="4562193"/>
                </a:lnTo>
                <a:lnTo>
                  <a:pt x="0" y="4562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45" r="-13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2109543" y="6036809"/>
            <a:ext cx="1608907" cy="4573791"/>
          </a:xfrm>
          <a:custGeom>
            <a:avLst/>
            <a:gdLst/>
            <a:ahLst/>
            <a:cxnLst/>
            <a:rect l="l" t="t" r="r" b="b"/>
            <a:pathLst>
              <a:path w="1608907" h="4573791">
                <a:moveTo>
                  <a:pt x="0" y="0"/>
                </a:moveTo>
                <a:lnTo>
                  <a:pt x="1608907" y="0"/>
                </a:lnTo>
                <a:lnTo>
                  <a:pt x="1608907" y="4573791"/>
                </a:lnTo>
                <a:lnTo>
                  <a:pt x="0" y="4573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824" r="-87939" b="-166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3483" b="3483"/>
          <a:stretch>
            <a:fillRect/>
          </a:stretch>
        </p:blipFill>
        <p:spPr>
          <a:xfrm rot="5400000">
            <a:off x="11418947" y="1268264"/>
            <a:ext cx="4562193" cy="7610503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5494352" y="7573760"/>
            <a:ext cx="5715857" cy="1485865"/>
          </a:xfrm>
          <a:custGeom>
            <a:avLst/>
            <a:gdLst/>
            <a:ahLst/>
            <a:cxnLst/>
            <a:rect l="l" t="t" r="r" b="b"/>
            <a:pathLst>
              <a:path w="5715857" h="1485865">
                <a:moveTo>
                  <a:pt x="0" y="0"/>
                </a:moveTo>
                <a:lnTo>
                  <a:pt x="5715857" y="0"/>
                </a:lnTo>
                <a:lnTo>
                  <a:pt x="5715857" y="1485865"/>
                </a:lnTo>
                <a:lnTo>
                  <a:pt x="0" y="1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27101" y="117263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0" y="2046294"/>
            <a:ext cx="874747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IOT Integration, Testing and Data collection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12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37868" y="2449229"/>
            <a:ext cx="9648780" cy="2410131"/>
          </a:xfrm>
          <a:custGeom>
            <a:avLst/>
            <a:gdLst/>
            <a:ahLst/>
            <a:cxnLst/>
            <a:rect l="l" t="t" r="r" b="b"/>
            <a:pathLst>
              <a:path w="9648780" h="2410131">
                <a:moveTo>
                  <a:pt x="0" y="0"/>
                </a:moveTo>
                <a:lnTo>
                  <a:pt x="9648780" y="0"/>
                </a:lnTo>
                <a:lnTo>
                  <a:pt x="9648780" y="2410131"/>
                </a:lnTo>
                <a:lnTo>
                  <a:pt x="0" y="2410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36232" y="5266208"/>
            <a:ext cx="4568888" cy="3542243"/>
          </a:xfrm>
          <a:custGeom>
            <a:avLst/>
            <a:gdLst/>
            <a:ahLst/>
            <a:cxnLst/>
            <a:rect l="l" t="t" r="r" b="b"/>
            <a:pathLst>
              <a:path w="4568888" h="3542243">
                <a:moveTo>
                  <a:pt x="0" y="0"/>
                </a:moveTo>
                <a:lnTo>
                  <a:pt x="4568888" y="0"/>
                </a:lnTo>
                <a:lnTo>
                  <a:pt x="4568888" y="3542243"/>
                </a:lnTo>
                <a:lnTo>
                  <a:pt x="0" y="354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93" r="-120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5235" y="5230835"/>
            <a:ext cx="5722637" cy="3577616"/>
          </a:xfrm>
          <a:custGeom>
            <a:avLst/>
            <a:gdLst/>
            <a:ahLst/>
            <a:cxnLst/>
            <a:rect l="l" t="t" r="r" b="b"/>
            <a:pathLst>
              <a:path w="5722637" h="3577616">
                <a:moveTo>
                  <a:pt x="0" y="0"/>
                </a:moveTo>
                <a:lnTo>
                  <a:pt x="5722637" y="0"/>
                </a:lnTo>
                <a:lnTo>
                  <a:pt x="5722637" y="3577616"/>
                </a:lnTo>
                <a:lnTo>
                  <a:pt x="0" y="357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457308" y="5266208"/>
            <a:ext cx="6112224" cy="3542243"/>
          </a:xfrm>
          <a:custGeom>
            <a:avLst/>
            <a:gdLst/>
            <a:ahLst/>
            <a:cxnLst/>
            <a:rect l="l" t="t" r="r" b="b"/>
            <a:pathLst>
              <a:path w="6112224" h="3542243">
                <a:moveTo>
                  <a:pt x="0" y="0"/>
                </a:moveTo>
                <a:lnTo>
                  <a:pt x="6112224" y="0"/>
                </a:lnTo>
                <a:lnTo>
                  <a:pt x="6112224" y="3542243"/>
                </a:lnTo>
                <a:lnTo>
                  <a:pt x="0" y="3542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257" r="-3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24210" y="2449229"/>
            <a:ext cx="5935118" cy="2369624"/>
          </a:xfrm>
          <a:custGeom>
            <a:avLst/>
            <a:gdLst/>
            <a:ahLst/>
            <a:cxnLst/>
            <a:rect l="l" t="t" r="r" b="b"/>
            <a:pathLst>
              <a:path w="5935118" h="2369624">
                <a:moveTo>
                  <a:pt x="0" y="0"/>
                </a:moveTo>
                <a:lnTo>
                  <a:pt x="5935118" y="0"/>
                </a:lnTo>
                <a:lnTo>
                  <a:pt x="5935118" y="2369624"/>
                </a:lnTo>
                <a:lnTo>
                  <a:pt x="0" y="2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02" r="-43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37868" y="100089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-719204" y="1874554"/>
            <a:ext cx="9158605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Data Pre-Processing &amp; Training the model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13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92742" y="1118495"/>
            <a:ext cx="8046658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 dirty="0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Technologies, Techniques, Algorithms</a:t>
            </a:r>
          </a:p>
          <a:p>
            <a:pPr algn="just">
              <a:lnSpc>
                <a:spcPts val="4702"/>
              </a:lnSpc>
            </a:pPr>
            <a:endParaRPr lang="en-US" sz="3358" b="1" dirty="0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34988" y="1997207"/>
            <a:ext cx="1799012" cy="350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Hardware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517820" y="2490624"/>
            <a:ext cx="3556670" cy="2390095"/>
            <a:chOff x="0" y="0"/>
            <a:chExt cx="936736" cy="6294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6736" cy="629490"/>
            </a:xfrm>
            <a:custGeom>
              <a:avLst/>
              <a:gdLst/>
              <a:ahLst/>
              <a:cxnLst/>
              <a:rect l="l" t="t" r="r" b="b"/>
              <a:pathLst>
                <a:path w="936736" h="629490">
                  <a:moveTo>
                    <a:pt x="111013" y="0"/>
                  </a:moveTo>
                  <a:lnTo>
                    <a:pt x="825723" y="0"/>
                  </a:lnTo>
                  <a:cubicBezTo>
                    <a:pt x="855165" y="0"/>
                    <a:pt x="883402" y="11696"/>
                    <a:pt x="904221" y="32515"/>
                  </a:cubicBezTo>
                  <a:cubicBezTo>
                    <a:pt x="925040" y="53334"/>
                    <a:pt x="936736" y="81571"/>
                    <a:pt x="936736" y="111013"/>
                  </a:cubicBezTo>
                  <a:lnTo>
                    <a:pt x="936736" y="518477"/>
                  </a:lnTo>
                  <a:cubicBezTo>
                    <a:pt x="936736" y="547919"/>
                    <a:pt x="925040" y="576156"/>
                    <a:pt x="904221" y="596975"/>
                  </a:cubicBezTo>
                  <a:cubicBezTo>
                    <a:pt x="883402" y="617794"/>
                    <a:pt x="855165" y="629490"/>
                    <a:pt x="825723" y="629490"/>
                  </a:cubicBezTo>
                  <a:lnTo>
                    <a:pt x="111013" y="629490"/>
                  </a:lnTo>
                  <a:cubicBezTo>
                    <a:pt x="49702" y="629490"/>
                    <a:pt x="0" y="579788"/>
                    <a:pt x="0" y="518477"/>
                  </a:cubicBezTo>
                  <a:lnTo>
                    <a:pt x="0" y="111013"/>
                  </a:lnTo>
                  <a:cubicBezTo>
                    <a:pt x="0" y="49702"/>
                    <a:pt x="49702" y="0"/>
                    <a:pt x="1110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936736" cy="70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ESP32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SHT30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MLX90614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583051" y="5553398"/>
            <a:ext cx="4986481" cy="3209126"/>
            <a:chOff x="0" y="0"/>
            <a:chExt cx="1313312" cy="84520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13312" cy="845202"/>
            </a:xfrm>
            <a:custGeom>
              <a:avLst/>
              <a:gdLst/>
              <a:ahLst/>
              <a:cxnLst/>
              <a:rect l="l" t="t" r="r" b="b"/>
              <a:pathLst>
                <a:path w="1313312" h="845202">
                  <a:moveTo>
                    <a:pt x="79182" y="0"/>
                  </a:moveTo>
                  <a:lnTo>
                    <a:pt x="1234130" y="0"/>
                  </a:lnTo>
                  <a:cubicBezTo>
                    <a:pt x="1277861" y="0"/>
                    <a:pt x="1313312" y="35451"/>
                    <a:pt x="1313312" y="79182"/>
                  </a:cubicBezTo>
                  <a:lnTo>
                    <a:pt x="1313312" y="766020"/>
                  </a:lnTo>
                  <a:cubicBezTo>
                    <a:pt x="1313312" y="787021"/>
                    <a:pt x="1304970" y="807161"/>
                    <a:pt x="1290120" y="822010"/>
                  </a:cubicBezTo>
                  <a:cubicBezTo>
                    <a:pt x="1275271" y="836860"/>
                    <a:pt x="1255130" y="845202"/>
                    <a:pt x="1234130" y="845202"/>
                  </a:cubicBezTo>
                  <a:lnTo>
                    <a:pt x="79182" y="845202"/>
                  </a:lnTo>
                  <a:cubicBezTo>
                    <a:pt x="35451" y="845202"/>
                    <a:pt x="0" y="809751"/>
                    <a:pt x="0" y="766020"/>
                  </a:cubicBezTo>
                  <a:lnTo>
                    <a:pt x="0" y="79182"/>
                  </a:lnTo>
                  <a:cubicBezTo>
                    <a:pt x="0" y="35451"/>
                    <a:pt x="35451" y="0"/>
                    <a:pt x="7918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1313312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9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169078" y="6802361"/>
            <a:ext cx="3098780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Software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583051" y="5553398"/>
            <a:ext cx="4986481" cy="3209126"/>
            <a:chOff x="0" y="0"/>
            <a:chExt cx="1313312" cy="8452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13312" cy="845202"/>
            </a:xfrm>
            <a:custGeom>
              <a:avLst/>
              <a:gdLst/>
              <a:ahLst/>
              <a:cxnLst/>
              <a:rect l="l" t="t" r="r" b="b"/>
              <a:pathLst>
                <a:path w="1313312" h="845202">
                  <a:moveTo>
                    <a:pt x="79182" y="0"/>
                  </a:moveTo>
                  <a:lnTo>
                    <a:pt x="1234130" y="0"/>
                  </a:lnTo>
                  <a:cubicBezTo>
                    <a:pt x="1277861" y="0"/>
                    <a:pt x="1313312" y="35451"/>
                    <a:pt x="1313312" y="79182"/>
                  </a:cubicBezTo>
                  <a:lnTo>
                    <a:pt x="1313312" y="766020"/>
                  </a:lnTo>
                  <a:cubicBezTo>
                    <a:pt x="1313312" y="787021"/>
                    <a:pt x="1304970" y="807161"/>
                    <a:pt x="1290120" y="822010"/>
                  </a:cubicBezTo>
                  <a:cubicBezTo>
                    <a:pt x="1275271" y="836860"/>
                    <a:pt x="1255130" y="845202"/>
                    <a:pt x="1234130" y="845202"/>
                  </a:cubicBezTo>
                  <a:lnTo>
                    <a:pt x="79182" y="845202"/>
                  </a:lnTo>
                  <a:cubicBezTo>
                    <a:pt x="35451" y="845202"/>
                    <a:pt x="0" y="809751"/>
                    <a:pt x="0" y="766020"/>
                  </a:cubicBezTo>
                  <a:lnTo>
                    <a:pt x="0" y="79182"/>
                  </a:lnTo>
                  <a:cubicBezTo>
                    <a:pt x="0" y="35451"/>
                    <a:pt x="35451" y="0"/>
                    <a:pt x="7918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1313312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Arduino IDE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Flutter (Mobile App)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FastAPI (Backend)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 MongoDB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Python (ML)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Google Collab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576066" y="1997616"/>
            <a:ext cx="9683234" cy="3000048"/>
            <a:chOff x="0" y="19050"/>
            <a:chExt cx="12910979" cy="4000064"/>
          </a:xfrm>
        </p:grpSpPr>
        <p:sp>
          <p:nvSpPr>
            <p:cNvPr id="34" name="TextBox 34"/>
            <p:cNvSpPr txBox="1"/>
            <p:nvPr/>
          </p:nvSpPr>
          <p:spPr>
            <a:xfrm>
              <a:off x="3607149" y="19050"/>
              <a:ext cx="4971573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9"/>
                </a:lnSpc>
                <a:spcBef>
                  <a:spcPct val="0"/>
                </a:spcBef>
              </a:pPr>
              <a:endPara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684373"/>
              <a:ext cx="12910979" cy="3334741"/>
              <a:chOff x="0" y="0"/>
              <a:chExt cx="2550317" cy="65871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50317" cy="658714"/>
              </a:xfrm>
              <a:custGeom>
                <a:avLst/>
                <a:gdLst/>
                <a:ahLst/>
                <a:cxnLst/>
                <a:rect l="l" t="t" r="r" b="b"/>
                <a:pathLst>
                  <a:path w="2550317" h="658714">
                    <a:moveTo>
                      <a:pt x="40775" y="0"/>
                    </a:moveTo>
                    <a:lnTo>
                      <a:pt x="2509541" y="0"/>
                    </a:lnTo>
                    <a:cubicBezTo>
                      <a:pt x="2532061" y="0"/>
                      <a:pt x="2550317" y="18256"/>
                      <a:pt x="2550317" y="40775"/>
                    </a:cubicBezTo>
                    <a:lnTo>
                      <a:pt x="2550317" y="617939"/>
                    </a:lnTo>
                    <a:cubicBezTo>
                      <a:pt x="2550317" y="640459"/>
                      <a:pt x="2532061" y="658714"/>
                      <a:pt x="2509541" y="658714"/>
                    </a:cubicBezTo>
                    <a:lnTo>
                      <a:pt x="40775" y="658714"/>
                    </a:lnTo>
                    <a:cubicBezTo>
                      <a:pt x="29961" y="658714"/>
                      <a:pt x="19590" y="654418"/>
                      <a:pt x="11943" y="646772"/>
                    </a:cubicBezTo>
                    <a:cubicBezTo>
                      <a:pt x="4296" y="639125"/>
                      <a:pt x="0" y="628753"/>
                      <a:pt x="0" y="617939"/>
                    </a:cubicBezTo>
                    <a:lnTo>
                      <a:pt x="0" y="40775"/>
                    </a:lnTo>
                    <a:cubicBezTo>
                      <a:pt x="0" y="29961"/>
                      <a:pt x="4296" y="19590"/>
                      <a:pt x="11943" y="11943"/>
                    </a:cubicBezTo>
                    <a:cubicBezTo>
                      <a:pt x="19590" y="4296"/>
                      <a:pt x="29961" y="0"/>
                      <a:pt x="40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D30C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76200"/>
                <a:ext cx="2550317" cy="734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32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9313" y="140885"/>
              <a:ext cx="11793030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dirty="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Techniques  &amp; Algorithms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0" y="684373"/>
              <a:ext cx="12910979" cy="3334741"/>
              <a:chOff x="0" y="0"/>
              <a:chExt cx="2550317" cy="65871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550317" cy="658714"/>
              </a:xfrm>
              <a:custGeom>
                <a:avLst/>
                <a:gdLst/>
                <a:ahLst/>
                <a:cxnLst/>
                <a:rect l="l" t="t" r="r" b="b"/>
                <a:pathLst>
                  <a:path w="2550317" h="658714">
                    <a:moveTo>
                      <a:pt x="40775" y="0"/>
                    </a:moveTo>
                    <a:lnTo>
                      <a:pt x="2509541" y="0"/>
                    </a:lnTo>
                    <a:cubicBezTo>
                      <a:pt x="2532061" y="0"/>
                      <a:pt x="2550317" y="18256"/>
                      <a:pt x="2550317" y="40775"/>
                    </a:cubicBezTo>
                    <a:lnTo>
                      <a:pt x="2550317" y="617939"/>
                    </a:lnTo>
                    <a:cubicBezTo>
                      <a:pt x="2550317" y="640459"/>
                      <a:pt x="2532061" y="658714"/>
                      <a:pt x="2509541" y="658714"/>
                    </a:cubicBezTo>
                    <a:lnTo>
                      <a:pt x="40775" y="658714"/>
                    </a:lnTo>
                    <a:cubicBezTo>
                      <a:pt x="29961" y="658714"/>
                      <a:pt x="19590" y="654418"/>
                      <a:pt x="11943" y="646772"/>
                    </a:cubicBezTo>
                    <a:cubicBezTo>
                      <a:pt x="4296" y="639125"/>
                      <a:pt x="0" y="628753"/>
                      <a:pt x="0" y="617939"/>
                    </a:cubicBezTo>
                    <a:lnTo>
                      <a:pt x="0" y="40775"/>
                    </a:lnTo>
                    <a:cubicBezTo>
                      <a:pt x="0" y="29961"/>
                      <a:pt x="4296" y="19590"/>
                      <a:pt x="11943" y="11943"/>
                    </a:cubicBezTo>
                    <a:cubicBezTo>
                      <a:pt x="19590" y="4296"/>
                      <a:pt x="29961" y="0"/>
                      <a:pt x="40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D30C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2550317" cy="734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647697" lvl="1" indent="-323848" algn="l">
                  <a:lnSpc>
                    <a:spcPts val="3299"/>
                  </a:lnSpc>
                  <a:buFont typeface="Arial"/>
                  <a:buChar char="•"/>
                </a:pPr>
                <a:r>
                  <a:rPr lang="en-US" sz="2999" b="1">
                    <a:solidFill>
                      <a:srgbClr val="000000"/>
                    </a:solidFill>
                    <a:latin typeface="Mont Bold"/>
                    <a:ea typeface="Mont Bold"/>
                    <a:cs typeface="Mont Bold"/>
                    <a:sym typeface="Mont Bold"/>
                  </a:rPr>
                  <a:t>Data preprocessing &amp; normalization</a:t>
                </a:r>
              </a:p>
              <a:p>
                <a:pPr marL="647697" lvl="1" indent="-323848" algn="l">
                  <a:lnSpc>
                    <a:spcPts val="3299"/>
                  </a:lnSpc>
                  <a:buFont typeface="Arial"/>
                  <a:buChar char="•"/>
                </a:pPr>
                <a:r>
                  <a:rPr lang="en-US" sz="2999" b="1">
                    <a:solidFill>
                      <a:srgbClr val="000000"/>
                    </a:solidFill>
                    <a:latin typeface="Mont Bold"/>
                    <a:ea typeface="Mont Bold"/>
                    <a:cs typeface="Mont Bold"/>
                    <a:sym typeface="Mont Bold"/>
                  </a:rPr>
                  <a:t>Random Forest Regressor </a:t>
                </a:r>
              </a:p>
              <a:p>
                <a:pPr algn="l">
                  <a:lnSpc>
                    <a:spcPts val="3299"/>
                  </a:lnSpc>
                </a:pPr>
                <a:endPara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endParaRPr>
              </a:p>
            </p:txBody>
          </p:sp>
        </p:grpSp>
      </p:grp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159" y="80159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159" y="9535737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79737" y="-1096003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740580" y="546644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14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665519" y="-884378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28709" y="1172492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Functional, Non-Functional and User Requirements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98627" y="9924876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652659" y="2056693"/>
            <a:ext cx="390495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Functional Requirements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30501" y="2227181"/>
            <a:ext cx="5649236" cy="35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  <a:spcBef>
                <a:spcPct val="0"/>
              </a:spcBef>
            </a:pPr>
            <a:r>
              <a:rPr lang="en-US" sz="245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Non-Functional Requirements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96343" y="5814976"/>
            <a:ext cx="312277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User Requirements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02784" y="2482025"/>
            <a:ext cx="8084706" cy="3209126"/>
            <a:chOff x="0" y="0"/>
            <a:chExt cx="2129305" cy="84520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29305" cy="845202"/>
            </a:xfrm>
            <a:custGeom>
              <a:avLst/>
              <a:gdLst/>
              <a:ahLst/>
              <a:cxnLst/>
              <a:rect l="l" t="t" r="r" b="b"/>
              <a:pathLst>
                <a:path w="2129305" h="845202">
                  <a:moveTo>
                    <a:pt x="48838" y="0"/>
                  </a:moveTo>
                  <a:lnTo>
                    <a:pt x="2080468" y="0"/>
                  </a:lnTo>
                  <a:cubicBezTo>
                    <a:pt x="2107440" y="0"/>
                    <a:pt x="2129305" y="21865"/>
                    <a:pt x="2129305" y="48838"/>
                  </a:cubicBezTo>
                  <a:lnTo>
                    <a:pt x="2129305" y="796364"/>
                  </a:lnTo>
                  <a:cubicBezTo>
                    <a:pt x="2129305" y="823337"/>
                    <a:pt x="2107440" y="845202"/>
                    <a:pt x="2080468" y="845202"/>
                  </a:cubicBezTo>
                  <a:lnTo>
                    <a:pt x="48838" y="845202"/>
                  </a:lnTo>
                  <a:cubicBezTo>
                    <a:pt x="21865" y="845202"/>
                    <a:pt x="0" y="823337"/>
                    <a:pt x="0" y="796364"/>
                  </a:cubicBezTo>
                  <a:lnTo>
                    <a:pt x="0" y="48838"/>
                  </a:lnTo>
                  <a:cubicBezTo>
                    <a:pt x="0" y="21865"/>
                    <a:pt x="21865" y="0"/>
                    <a:pt x="488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2129305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 Real-time sensor data collection.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Timestamp Management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Data Storage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Machine Learning Prediction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Real-Time Data Update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API Integration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Historical Data Access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54234" y="6275351"/>
            <a:ext cx="8606991" cy="3209126"/>
            <a:chOff x="0" y="0"/>
            <a:chExt cx="2266862" cy="84520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66862" cy="845202"/>
            </a:xfrm>
            <a:custGeom>
              <a:avLst/>
              <a:gdLst/>
              <a:ahLst/>
              <a:cxnLst/>
              <a:rect l="l" t="t" r="r" b="b"/>
              <a:pathLst>
                <a:path w="2266862" h="845202">
                  <a:moveTo>
                    <a:pt x="45874" y="0"/>
                  </a:moveTo>
                  <a:lnTo>
                    <a:pt x="2220988" y="0"/>
                  </a:lnTo>
                  <a:cubicBezTo>
                    <a:pt x="2246323" y="0"/>
                    <a:pt x="2266862" y="20539"/>
                    <a:pt x="2266862" y="45874"/>
                  </a:cubicBezTo>
                  <a:lnTo>
                    <a:pt x="2266862" y="799328"/>
                  </a:lnTo>
                  <a:cubicBezTo>
                    <a:pt x="2266862" y="811494"/>
                    <a:pt x="2262029" y="823163"/>
                    <a:pt x="2253426" y="831766"/>
                  </a:cubicBezTo>
                  <a:cubicBezTo>
                    <a:pt x="2244822" y="840369"/>
                    <a:pt x="2233154" y="845202"/>
                    <a:pt x="2220988" y="845202"/>
                  </a:cubicBezTo>
                  <a:lnTo>
                    <a:pt x="45874" y="845202"/>
                  </a:lnTo>
                  <a:cubicBezTo>
                    <a:pt x="20539" y="845202"/>
                    <a:pt x="0" y="824663"/>
                    <a:pt x="0" y="799328"/>
                  </a:cubicBezTo>
                  <a:lnTo>
                    <a:pt x="0" y="45874"/>
                  </a:lnTo>
                  <a:cubicBezTo>
                    <a:pt x="0" y="20539"/>
                    <a:pt x="20539" y="0"/>
                    <a:pt x="4587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2266862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79"/>
                </a:lnSpc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Farmer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See real-time temperature and humidity values.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Receive early warnings before visible disease symptoms appear.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simple visual indicators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46734" y="2689142"/>
            <a:ext cx="8494083" cy="6579196"/>
            <a:chOff x="0" y="0"/>
            <a:chExt cx="2237125" cy="17327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37125" cy="1732792"/>
            </a:xfrm>
            <a:custGeom>
              <a:avLst/>
              <a:gdLst/>
              <a:ahLst/>
              <a:cxnLst/>
              <a:rect l="l" t="t" r="r" b="b"/>
              <a:pathLst>
                <a:path w="2237125" h="1732792">
                  <a:moveTo>
                    <a:pt x="46484" y="0"/>
                  </a:moveTo>
                  <a:lnTo>
                    <a:pt x="2190641" y="0"/>
                  </a:lnTo>
                  <a:cubicBezTo>
                    <a:pt x="2216313" y="0"/>
                    <a:pt x="2237125" y="20812"/>
                    <a:pt x="2237125" y="46484"/>
                  </a:cubicBezTo>
                  <a:lnTo>
                    <a:pt x="2237125" y="1686309"/>
                  </a:lnTo>
                  <a:cubicBezTo>
                    <a:pt x="2237125" y="1711981"/>
                    <a:pt x="2216313" y="1732792"/>
                    <a:pt x="2190641" y="1732792"/>
                  </a:cubicBezTo>
                  <a:lnTo>
                    <a:pt x="46484" y="1732792"/>
                  </a:lnTo>
                  <a:cubicBezTo>
                    <a:pt x="34156" y="1732792"/>
                    <a:pt x="22332" y="1727895"/>
                    <a:pt x="13615" y="1719177"/>
                  </a:cubicBezTo>
                  <a:cubicBezTo>
                    <a:pt x="4897" y="1710460"/>
                    <a:pt x="0" y="1698637"/>
                    <a:pt x="0" y="1686309"/>
                  </a:cubicBezTo>
                  <a:lnTo>
                    <a:pt x="0" y="46484"/>
                  </a:lnTo>
                  <a:cubicBezTo>
                    <a:pt x="0" y="34156"/>
                    <a:pt x="4897" y="22332"/>
                    <a:pt x="13615" y="13615"/>
                  </a:cubicBezTo>
                  <a:cubicBezTo>
                    <a:pt x="22332" y="4897"/>
                    <a:pt x="34156" y="0"/>
                    <a:pt x="464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10D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2237125" cy="1808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Performance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process incoming sensor data within 2 seconds of receipt. Support sensor data ingestion at 15-second intervals per device.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Usability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present data using clear graphs, real-time values, and alerts. Display timestamps in local time for user clarity.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Maintainability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 follow modular architecture separating IoT ingestion, ML inference and Backend services.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52804" y="9522578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4950" y="17511"/>
            <a:ext cx="10216954" cy="10251977"/>
            <a:chOff x="0" y="0"/>
            <a:chExt cx="812800" cy="815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22527" y="111875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1"/>
                </a:lnTo>
                <a:lnTo>
                  <a:pt x="0" y="213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27130" y="1519546"/>
            <a:ext cx="7043750" cy="7067895"/>
            <a:chOff x="0" y="0"/>
            <a:chExt cx="812800" cy="815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9814" y="1755163"/>
            <a:ext cx="6596661" cy="659666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1319" y="7367414"/>
            <a:ext cx="10701208" cy="995658"/>
            <a:chOff x="0" y="0"/>
            <a:chExt cx="14268278" cy="132754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268278" cy="1327545"/>
              <a:chOff x="0" y="0"/>
              <a:chExt cx="4679145" cy="43535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79145" cy="435356"/>
              </a:xfrm>
              <a:custGeom>
                <a:avLst/>
                <a:gdLst/>
                <a:ahLst/>
                <a:cxnLst/>
                <a:rect l="l" t="t" r="r" b="b"/>
                <a:pathLst>
                  <a:path w="4679145" h="435356">
                    <a:moveTo>
                      <a:pt x="4475945" y="0"/>
                    </a:moveTo>
                    <a:cubicBezTo>
                      <a:pt x="4588169" y="0"/>
                      <a:pt x="4679145" y="97458"/>
                      <a:pt x="4679145" y="217678"/>
                    </a:cubicBezTo>
                    <a:cubicBezTo>
                      <a:pt x="4679145" y="337898"/>
                      <a:pt x="4588169" y="435356"/>
                      <a:pt x="4475945" y="435356"/>
                    </a:cubicBezTo>
                    <a:lnTo>
                      <a:pt x="203200" y="435356"/>
                    </a:lnTo>
                    <a:cubicBezTo>
                      <a:pt x="90976" y="435356"/>
                      <a:pt x="0" y="337898"/>
                      <a:pt x="0" y="217678"/>
                    </a:cubicBezTo>
                    <a:cubicBezTo>
                      <a:pt x="0" y="9745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A10D1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85725"/>
                <a:ext cx="4679145" cy="34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0434" y="284499"/>
              <a:ext cx="14007410" cy="844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5"/>
                </a:lnSpc>
              </a:pPr>
              <a:r>
                <a:rPr lang="en-US" sz="4585" spc="-238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Information Technology Specialization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6401628"/>
            <a:ext cx="7498380" cy="54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8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Bandara N G J 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1454" y="649441"/>
            <a:ext cx="10592469" cy="454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7"/>
              </a:lnSpc>
            </a:pPr>
            <a:r>
              <a:rPr lang="en-US" sz="809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33019"/>
            <a:chOff x="0" y="0"/>
            <a:chExt cx="4816593" cy="351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1083"/>
            </a:xfrm>
            <a:custGeom>
              <a:avLst/>
              <a:gdLst/>
              <a:ahLst/>
              <a:cxnLst/>
              <a:rect l="l" t="t" r="r" b="b"/>
              <a:pathLst>
                <a:path w="4816592" h="351083">
                  <a:moveTo>
                    <a:pt x="0" y="0"/>
                  </a:moveTo>
                  <a:lnTo>
                    <a:pt x="4816592" y="0"/>
                  </a:lnTo>
                  <a:lnTo>
                    <a:pt x="4816592" y="351083"/>
                  </a:lnTo>
                  <a:lnTo>
                    <a:pt x="0" y="351083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33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16</a:t>
            </a:r>
          </a:p>
        </p:txBody>
      </p:sp>
      <p:sp>
        <p:nvSpPr>
          <p:cNvPr id="14" name="Freeform 14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437762" y="2310775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54447" y="2116783"/>
            <a:ext cx="663399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PROBLEM DEFINITION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953" y="2631334"/>
            <a:ext cx="15537442" cy="442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4"/>
              </a:lnSpc>
            </a:pPr>
            <a:endParaRPr/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Roses lose freshness fast.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Florists rely on guessing and experience.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 real time freshness tracking system.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Poor water and air quality.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Water is manually changed and refilled.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Need smart, low cost solution</a:t>
            </a:r>
          </a:p>
          <a:p>
            <a:pPr algn="l">
              <a:lnSpc>
                <a:spcPts val="3974"/>
              </a:lnSpc>
            </a:pPr>
            <a:endParaRPr lang="en-US" sz="24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974"/>
              </a:lnSpc>
            </a:pPr>
            <a:endParaRPr lang="en-US" sz="24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8336" y="205893"/>
            <a:ext cx="14277106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6798" y="945557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3018" y="3792314"/>
            <a:ext cx="621230" cy="597971"/>
          </a:xfrm>
          <a:custGeom>
            <a:avLst/>
            <a:gdLst/>
            <a:ahLst/>
            <a:cxnLst/>
            <a:rect l="l" t="t" r="r" b="b"/>
            <a:pathLst>
              <a:path w="621230" h="597971">
                <a:moveTo>
                  <a:pt x="0" y="0"/>
                </a:moveTo>
                <a:lnTo>
                  <a:pt x="621230" y="0"/>
                </a:lnTo>
                <a:lnTo>
                  <a:pt x="621230" y="597971"/>
                </a:lnTo>
                <a:lnTo>
                  <a:pt x="0" y="597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083" t="-22083" r="-22083" b="-220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17</a:t>
            </a:r>
          </a:p>
        </p:txBody>
      </p:sp>
      <p:sp>
        <p:nvSpPr>
          <p:cNvPr id="19" name="Freeform 19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632839" y="1188188"/>
            <a:ext cx="7910624" cy="7910624"/>
          </a:xfrm>
          <a:custGeom>
            <a:avLst/>
            <a:gdLst/>
            <a:ahLst/>
            <a:cxnLst/>
            <a:rect l="l" t="t" r="r" b="b"/>
            <a:pathLst>
              <a:path w="7910624" h="7910624">
                <a:moveTo>
                  <a:pt x="0" y="0"/>
                </a:moveTo>
                <a:lnTo>
                  <a:pt x="7910624" y="0"/>
                </a:lnTo>
                <a:lnTo>
                  <a:pt x="7910624" y="7910624"/>
                </a:lnTo>
                <a:lnTo>
                  <a:pt x="0" y="7910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754057"/>
            <a:ext cx="4901033" cy="63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PROPOSED SOLUTION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699" y="2871047"/>
            <a:ext cx="10279268" cy="39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4"/>
              </a:lnSpc>
            </a:pPr>
            <a:endParaRPr/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Introduce a Smart Vase with built-in IoT sensors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Continuously monitor temperature, humidity, ethylene in real time.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 AI model to predict vase life.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Provide alerts</a:t>
            </a:r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Enable automatic water refilling</a:t>
            </a:r>
          </a:p>
          <a:p>
            <a:pPr algn="l">
              <a:lnSpc>
                <a:spcPts val="3974"/>
              </a:lnSpc>
            </a:pPr>
            <a:endParaRPr lang="en-US" sz="24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  <p:sp>
        <p:nvSpPr>
          <p:cNvPr id="25" name="Freeform 25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18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27574" y="1607431"/>
            <a:ext cx="6432852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Completion and Future works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720331" y="3649160"/>
            <a:ext cx="4975869" cy="48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9"/>
              </a:lnSpc>
              <a:spcBef>
                <a:spcPct val="0"/>
              </a:spcBef>
            </a:pPr>
            <a:r>
              <a:rPr lang="en-US" sz="32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Completed - (50%+)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99250" y="3649160"/>
            <a:ext cx="2697807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Future works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42657" y="4559009"/>
            <a:ext cx="6496743" cy="2974881"/>
            <a:chOff x="0" y="0"/>
            <a:chExt cx="1711076" cy="7835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11076" cy="783508"/>
            </a:xfrm>
            <a:custGeom>
              <a:avLst/>
              <a:gdLst/>
              <a:ahLst/>
              <a:cxnLst/>
              <a:rect l="l" t="t" r="r" b="b"/>
              <a:pathLst>
                <a:path w="1711076" h="783508">
                  <a:moveTo>
                    <a:pt x="60775" y="0"/>
                  </a:moveTo>
                  <a:lnTo>
                    <a:pt x="1650302" y="0"/>
                  </a:lnTo>
                  <a:cubicBezTo>
                    <a:pt x="1683867" y="0"/>
                    <a:pt x="1711076" y="27210"/>
                    <a:pt x="1711076" y="60775"/>
                  </a:cubicBezTo>
                  <a:lnTo>
                    <a:pt x="1711076" y="722733"/>
                  </a:lnTo>
                  <a:cubicBezTo>
                    <a:pt x="1711076" y="738851"/>
                    <a:pt x="1704673" y="754310"/>
                    <a:pt x="1693276" y="765707"/>
                  </a:cubicBezTo>
                  <a:cubicBezTo>
                    <a:pt x="1681878" y="777105"/>
                    <a:pt x="1666420" y="783508"/>
                    <a:pt x="1650302" y="783508"/>
                  </a:cubicBezTo>
                  <a:lnTo>
                    <a:pt x="60775" y="783508"/>
                  </a:lnTo>
                  <a:cubicBezTo>
                    <a:pt x="27210" y="783508"/>
                    <a:pt x="0" y="756298"/>
                    <a:pt x="0" y="722733"/>
                  </a:cubicBezTo>
                  <a:lnTo>
                    <a:pt x="0" y="60775"/>
                  </a:lnTo>
                  <a:cubicBezTo>
                    <a:pt x="0" y="27210"/>
                    <a:pt x="27210" y="0"/>
                    <a:pt x="6077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711076" cy="859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IOT Sensor integration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Freshness prediction model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Freshness prediction model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Mobile app integration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Freshness Alerts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96730" y="4559009"/>
            <a:ext cx="6902848" cy="2974881"/>
            <a:chOff x="0" y="0"/>
            <a:chExt cx="1818034" cy="7835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18034" cy="783508"/>
            </a:xfrm>
            <a:custGeom>
              <a:avLst/>
              <a:gdLst/>
              <a:ahLst/>
              <a:cxnLst/>
              <a:rect l="l" t="t" r="r" b="b"/>
              <a:pathLst>
                <a:path w="1818034" h="783508">
                  <a:moveTo>
                    <a:pt x="57199" y="0"/>
                  </a:moveTo>
                  <a:lnTo>
                    <a:pt x="1760835" y="0"/>
                  </a:lnTo>
                  <a:cubicBezTo>
                    <a:pt x="1792425" y="0"/>
                    <a:pt x="1818034" y="25609"/>
                    <a:pt x="1818034" y="57199"/>
                  </a:cubicBezTo>
                  <a:lnTo>
                    <a:pt x="1818034" y="726308"/>
                  </a:lnTo>
                  <a:cubicBezTo>
                    <a:pt x="1818034" y="741479"/>
                    <a:pt x="1812008" y="756027"/>
                    <a:pt x="1801281" y="766754"/>
                  </a:cubicBezTo>
                  <a:cubicBezTo>
                    <a:pt x="1790554" y="777481"/>
                    <a:pt x="1776005" y="783508"/>
                    <a:pt x="1760835" y="783508"/>
                  </a:cubicBezTo>
                  <a:lnTo>
                    <a:pt x="57199" y="783508"/>
                  </a:lnTo>
                  <a:cubicBezTo>
                    <a:pt x="25609" y="783508"/>
                    <a:pt x="0" y="757899"/>
                    <a:pt x="0" y="726308"/>
                  </a:cubicBezTo>
                  <a:lnTo>
                    <a:pt x="0" y="57199"/>
                  </a:lnTo>
                  <a:cubicBezTo>
                    <a:pt x="0" y="25609"/>
                    <a:pt x="25609" y="0"/>
                    <a:pt x="571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818034" cy="859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Automatic water filling based on freshness score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19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28700" y="2792419"/>
            <a:ext cx="2352900" cy="3564728"/>
          </a:xfrm>
          <a:custGeom>
            <a:avLst/>
            <a:gdLst/>
            <a:ahLst/>
            <a:cxnLst/>
            <a:rect l="l" t="t" r="r" b="b"/>
            <a:pathLst>
              <a:path w="2352900" h="3564728">
                <a:moveTo>
                  <a:pt x="0" y="0"/>
                </a:moveTo>
                <a:lnTo>
                  <a:pt x="2352900" y="0"/>
                </a:lnTo>
                <a:lnTo>
                  <a:pt x="2352900" y="3564728"/>
                </a:lnTo>
                <a:lnTo>
                  <a:pt x="0" y="35647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1282" r="-17424" b="-16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466255" y="2792419"/>
            <a:ext cx="2673546" cy="3564728"/>
          </a:xfrm>
          <a:custGeom>
            <a:avLst/>
            <a:gdLst/>
            <a:ahLst/>
            <a:cxnLst/>
            <a:rect l="l" t="t" r="r" b="b"/>
            <a:pathLst>
              <a:path w="2673546" h="3564728">
                <a:moveTo>
                  <a:pt x="0" y="0"/>
                </a:moveTo>
                <a:lnTo>
                  <a:pt x="2673546" y="0"/>
                </a:lnTo>
                <a:lnTo>
                  <a:pt x="2673546" y="3564728"/>
                </a:lnTo>
                <a:lnTo>
                  <a:pt x="0" y="3564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700" y="6448985"/>
            <a:ext cx="3745753" cy="2430525"/>
          </a:xfrm>
          <a:custGeom>
            <a:avLst/>
            <a:gdLst/>
            <a:ahLst/>
            <a:cxnLst/>
            <a:rect l="l" t="t" r="r" b="b"/>
            <a:pathLst>
              <a:path w="3745753" h="2430525">
                <a:moveTo>
                  <a:pt x="0" y="0"/>
                </a:moveTo>
                <a:lnTo>
                  <a:pt x="3745753" y="0"/>
                </a:lnTo>
                <a:lnTo>
                  <a:pt x="3745753" y="2430525"/>
                </a:lnTo>
                <a:lnTo>
                  <a:pt x="0" y="2430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55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803028" y="6448985"/>
            <a:ext cx="4559903" cy="2430525"/>
          </a:xfrm>
          <a:custGeom>
            <a:avLst/>
            <a:gdLst/>
            <a:ahLst/>
            <a:cxnLst/>
            <a:rect l="l" t="t" r="r" b="b"/>
            <a:pathLst>
              <a:path w="4559903" h="2430525">
                <a:moveTo>
                  <a:pt x="0" y="0"/>
                </a:moveTo>
                <a:lnTo>
                  <a:pt x="4559903" y="0"/>
                </a:lnTo>
                <a:lnTo>
                  <a:pt x="4559903" y="2430525"/>
                </a:lnTo>
                <a:lnTo>
                  <a:pt x="0" y="2430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898" r="-209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225526" y="2792419"/>
            <a:ext cx="2673546" cy="3564728"/>
          </a:xfrm>
          <a:custGeom>
            <a:avLst/>
            <a:gdLst/>
            <a:ahLst/>
            <a:cxnLst/>
            <a:rect l="l" t="t" r="r" b="b"/>
            <a:pathLst>
              <a:path w="2673546" h="3564728">
                <a:moveTo>
                  <a:pt x="0" y="0"/>
                </a:moveTo>
                <a:lnTo>
                  <a:pt x="2673546" y="0"/>
                </a:lnTo>
                <a:lnTo>
                  <a:pt x="2673546" y="3564728"/>
                </a:lnTo>
                <a:lnTo>
                  <a:pt x="0" y="3564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t="4827" b="10403"/>
          <a:stretch>
            <a:fillRect/>
          </a:stretch>
        </p:blipFill>
        <p:spPr>
          <a:xfrm>
            <a:off x="11842725" y="3041446"/>
            <a:ext cx="3657900" cy="551252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627101" y="117263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0" y="2046294"/>
            <a:ext cx="874747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IOT Integration, Testing and Data collection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7355" y="-83035"/>
            <a:ext cx="13182600" cy="2345977"/>
            <a:chOff x="0" y="0"/>
            <a:chExt cx="5610081" cy="166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10081" cy="1667519"/>
            </a:xfrm>
            <a:custGeom>
              <a:avLst/>
              <a:gdLst/>
              <a:ahLst/>
              <a:cxnLst/>
              <a:rect l="l" t="t" r="r" b="b"/>
              <a:pathLst>
                <a:path w="5610081" h="1667519">
                  <a:moveTo>
                    <a:pt x="24715" y="0"/>
                  </a:moveTo>
                  <a:lnTo>
                    <a:pt x="5585366" y="0"/>
                  </a:lnTo>
                  <a:cubicBezTo>
                    <a:pt x="5591921" y="0"/>
                    <a:pt x="5598208" y="2604"/>
                    <a:pt x="5602843" y="7239"/>
                  </a:cubicBezTo>
                  <a:cubicBezTo>
                    <a:pt x="5607477" y="11874"/>
                    <a:pt x="5610081" y="18160"/>
                    <a:pt x="5610081" y="24715"/>
                  </a:cubicBezTo>
                  <a:lnTo>
                    <a:pt x="5610081" y="1642804"/>
                  </a:lnTo>
                  <a:cubicBezTo>
                    <a:pt x="5610081" y="1649359"/>
                    <a:pt x="5607477" y="1655645"/>
                    <a:pt x="5602843" y="1660280"/>
                  </a:cubicBezTo>
                  <a:cubicBezTo>
                    <a:pt x="5598208" y="1664915"/>
                    <a:pt x="5591921" y="1667519"/>
                    <a:pt x="5585366" y="1667519"/>
                  </a:cubicBezTo>
                  <a:lnTo>
                    <a:pt x="24715" y="1667519"/>
                  </a:lnTo>
                  <a:cubicBezTo>
                    <a:pt x="18160" y="1667519"/>
                    <a:pt x="11874" y="1664915"/>
                    <a:pt x="7239" y="1660280"/>
                  </a:cubicBezTo>
                  <a:cubicBezTo>
                    <a:pt x="2604" y="1655645"/>
                    <a:pt x="0" y="1649359"/>
                    <a:pt x="0" y="1642804"/>
                  </a:cubicBezTo>
                  <a:lnTo>
                    <a:pt x="0" y="24715"/>
                  </a:lnTo>
                  <a:cubicBezTo>
                    <a:pt x="0" y="18160"/>
                    <a:pt x="2604" y="11874"/>
                    <a:pt x="7239" y="7239"/>
                  </a:cubicBezTo>
                  <a:cubicBezTo>
                    <a:pt x="11874" y="2604"/>
                    <a:pt x="18160" y="0"/>
                    <a:pt x="2471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5610081" cy="1648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54964" y="-574721"/>
            <a:ext cx="1143885" cy="2401845"/>
            <a:chOff x="0" y="0"/>
            <a:chExt cx="301270" cy="632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253604" y="474973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1" y="0"/>
                </a:lnTo>
                <a:lnTo>
                  <a:pt x="1292501" y="213851"/>
                </a:lnTo>
                <a:lnTo>
                  <a:pt x="0" y="213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328091" y="9396066"/>
            <a:ext cx="3647430" cy="736009"/>
            <a:chOff x="0" y="0"/>
            <a:chExt cx="4863240" cy="98134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95487" y="-261498"/>
            <a:ext cx="3851499" cy="3192044"/>
          </a:xfrm>
          <a:custGeom>
            <a:avLst/>
            <a:gdLst/>
            <a:ahLst/>
            <a:cxnLst/>
            <a:rect l="l" t="t" r="r" b="b"/>
            <a:pathLst>
              <a:path w="3851499" h="3192044">
                <a:moveTo>
                  <a:pt x="0" y="0"/>
                </a:moveTo>
                <a:lnTo>
                  <a:pt x="3851499" y="0"/>
                </a:lnTo>
                <a:lnTo>
                  <a:pt x="3851499" y="3192044"/>
                </a:lnTo>
                <a:lnTo>
                  <a:pt x="0" y="3192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205346">
            <a:off x="-43462" y="-996016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428176" y="2424795"/>
            <a:ext cx="10263821" cy="2368232"/>
            <a:chOff x="0" y="0"/>
            <a:chExt cx="2703229" cy="6237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03229" cy="623732"/>
            </a:xfrm>
            <a:custGeom>
              <a:avLst/>
              <a:gdLst/>
              <a:ahLst/>
              <a:cxnLst/>
              <a:rect l="l" t="t" r="r" b="b"/>
              <a:pathLst>
                <a:path w="2703229" h="623732">
                  <a:moveTo>
                    <a:pt x="38469" y="0"/>
                  </a:moveTo>
                  <a:lnTo>
                    <a:pt x="2664760" y="0"/>
                  </a:lnTo>
                  <a:cubicBezTo>
                    <a:pt x="2686005" y="0"/>
                    <a:pt x="2703229" y="17223"/>
                    <a:pt x="2703229" y="38469"/>
                  </a:cubicBezTo>
                  <a:lnTo>
                    <a:pt x="2703229" y="585263"/>
                  </a:lnTo>
                  <a:cubicBezTo>
                    <a:pt x="2703229" y="606509"/>
                    <a:pt x="2686005" y="623732"/>
                    <a:pt x="2664760" y="623732"/>
                  </a:cubicBezTo>
                  <a:lnTo>
                    <a:pt x="38469" y="623732"/>
                  </a:lnTo>
                  <a:cubicBezTo>
                    <a:pt x="17223" y="623732"/>
                    <a:pt x="0" y="606509"/>
                    <a:pt x="0" y="585263"/>
                  </a:cubicBezTo>
                  <a:lnTo>
                    <a:pt x="0" y="38469"/>
                  </a:lnTo>
                  <a:cubicBezTo>
                    <a:pt x="0" y="17223"/>
                    <a:pt x="17223" y="0"/>
                    <a:pt x="3846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703229" cy="680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Greenhouse rose cultivation in Sri Lanka lacks an affordable, integrated, and intelligent management system tailored to local climatic conditions and farming practices.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943353" y="745974"/>
            <a:ext cx="11315947" cy="18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spc="-338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Problem Statement &amp; Impact </a:t>
            </a:r>
          </a:p>
          <a:p>
            <a:pPr algn="l">
              <a:lnSpc>
                <a:spcPts val="7150"/>
              </a:lnSpc>
            </a:pPr>
            <a:endParaRPr lang="en-US" sz="6500" b="1" spc="-338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682432" y="225096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485441" y="3035321"/>
            <a:ext cx="6608964" cy="4761324"/>
            <a:chOff x="0" y="0"/>
            <a:chExt cx="1740632" cy="12540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40633" cy="1254011"/>
            </a:xfrm>
            <a:custGeom>
              <a:avLst/>
              <a:gdLst/>
              <a:ahLst/>
              <a:cxnLst/>
              <a:rect l="l" t="t" r="r" b="b"/>
              <a:pathLst>
                <a:path w="1740633" h="1254011">
                  <a:moveTo>
                    <a:pt x="59743" y="0"/>
                  </a:moveTo>
                  <a:lnTo>
                    <a:pt x="1680890" y="0"/>
                  </a:lnTo>
                  <a:cubicBezTo>
                    <a:pt x="1713885" y="0"/>
                    <a:pt x="1740633" y="26748"/>
                    <a:pt x="1740633" y="59743"/>
                  </a:cubicBezTo>
                  <a:lnTo>
                    <a:pt x="1740633" y="1194269"/>
                  </a:lnTo>
                  <a:cubicBezTo>
                    <a:pt x="1740633" y="1210113"/>
                    <a:pt x="1734338" y="1225309"/>
                    <a:pt x="1723134" y="1236513"/>
                  </a:cubicBezTo>
                  <a:cubicBezTo>
                    <a:pt x="1711930" y="1247717"/>
                    <a:pt x="1696734" y="1254011"/>
                    <a:pt x="1680890" y="1254011"/>
                  </a:cubicBezTo>
                  <a:lnTo>
                    <a:pt x="59743" y="1254011"/>
                  </a:lnTo>
                  <a:cubicBezTo>
                    <a:pt x="43898" y="1254011"/>
                    <a:pt x="28702" y="1247717"/>
                    <a:pt x="17498" y="1236513"/>
                  </a:cubicBezTo>
                  <a:cubicBezTo>
                    <a:pt x="6294" y="1225309"/>
                    <a:pt x="0" y="1210113"/>
                    <a:pt x="0" y="1194269"/>
                  </a:cubicBezTo>
                  <a:lnTo>
                    <a:pt x="0" y="59743"/>
                  </a:lnTo>
                  <a:cubicBezTo>
                    <a:pt x="0" y="43898"/>
                    <a:pt x="6294" y="28702"/>
                    <a:pt x="17498" y="17498"/>
                  </a:cubicBezTo>
                  <a:cubicBezTo>
                    <a:pt x="28702" y="6294"/>
                    <a:pt x="43898" y="0"/>
                    <a:pt x="5974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740632" cy="1311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749"/>
                </a:lnSpc>
              </a:pPr>
              <a:endParaRPr/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Late disease detection leading to crop loss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Overuse or imbalance of fertilizers and water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Inconsistent flower quality and reduced yield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High post-harvest losses due to poor freshness tracking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Increased production cost and reduced profitability</a:t>
              </a:r>
            </a:p>
            <a:p>
              <a:pPr algn="l">
                <a:lnSpc>
                  <a:spcPts val="2749"/>
                </a:lnSpc>
              </a:pPr>
              <a:endParaRPr lang="en-US" sz="24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8176" y="5089073"/>
            <a:ext cx="10263821" cy="3054032"/>
            <a:chOff x="0" y="0"/>
            <a:chExt cx="2703229" cy="80435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03229" cy="804354"/>
            </a:xfrm>
            <a:custGeom>
              <a:avLst/>
              <a:gdLst/>
              <a:ahLst/>
              <a:cxnLst/>
              <a:rect l="l" t="t" r="r" b="b"/>
              <a:pathLst>
                <a:path w="2703229" h="804354">
                  <a:moveTo>
                    <a:pt x="38469" y="0"/>
                  </a:moveTo>
                  <a:lnTo>
                    <a:pt x="2664760" y="0"/>
                  </a:lnTo>
                  <a:cubicBezTo>
                    <a:pt x="2686005" y="0"/>
                    <a:pt x="2703229" y="17223"/>
                    <a:pt x="2703229" y="38469"/>
                  </a:cubicBezTo>
                  <a:lnTo>
                    <a:pt x="2703229" y="765885"/>
                  </a:lnTo>
                  <a:cubicBezTo>
                    <a:pt x="2703229" y="787131"/>
                    <a:pt x="2686005" y="804354"/>
                    <a:pt x="2664760" y="804354"/>
                  </a:cubicBezTo>
                  <a:lnTo>
                    <a:pt x="38469" y="804354"/>
                  </a:lnTo>
                  <a:cubicBezTo>
                    <a:pt x="17223" y="804354"/>
                    <a:pt x="0" y="787131"/>
                    <a:pt x="0" y="765885"/>
                  </a:cubicBezTo>
                  <a:lnTo>
                    <a:pt x="0" y="38469"/>
                  </a:lnTo>
                  <a:cubicBezTo>
                    <a:pt x="0" y="17223"/>
                    <a:pt x="17223" y="0"/>
                    <a:pt x="3846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703229" cy="861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49"/>
                </a:lnSpc>
              </a:pPr>
              <a:endParaRPr/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Focus on isolated functions.</a:t>
              </a: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Designed for large-scale international greenhouses.</a:t>
              </a: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Do not consider Sri Lankan climate, rose varieties, or farmer affordability.</a:t>
              </a: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Ignore post-harvest freshness and vase-life management.</a:t>
              </a:r>
            </a:p>
            <a:p>
              <a:pPr algn="just">
                <a:lnSpc>
                  <a:spcPts val="2749"/>
                </a:lnSpc>
              </a:pPr>
              <a:endParaRPr lang="en-US" sz="24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504248" y="8454939"/>
            <a:ext cx="10305082" cy="1606723"/>
            <a:chOff x="0" y="0"/>
            <a:chExt cx="2714096" cy="4231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14096" cy="423170"/>
            </a:xfrm>
            <a:custGeom>
              <a:avLst/>
              <a:gdLst/>
              <a:ahLst/>
              <a:cxnLst/>
              <a:rect l="l" t="t" r="r" b="b"/>
              <a:pathLst>
                <a:path w="2714096" h="423170">
                  <a:moveTo>
                    <a:pt x="38315" y="0"/>
                  </a:moveTo>
                  <a:lnTo>
                    <a:pt x="2675781" y="0"/>
                  </a:lnTo>
                  <a:cubicBezTo>
                    <a:pt x="2685942" y="0"/>
                    <a:pt x="2695688" y="4037"/>
                    <a:pt x="2702873" y="11222"/>
                  </a:cubicBezTo>
                  <a:cubicBezTo>
                    <a:pt x="2710059" y="18408"/>
                    <a:pt x="2714096" y="28153"/>
                    <a:pt x="2714096" y="38315"/>
                  </a:cubicBezTo>
                  <a:lnTo>
                    <a:pt x="2714096" y="384855"/>
                  </a:lnTo>
                  <a:cubicBezTo>
                    <a:pt x="2714096" y="395017"/>
                    <a:pt x="2710059" y="404762"/>
                    <a:pt x="2702873" y="411948"/>
                  </a:cubicBezTo>
                  <a:cubicBezTo>
                    <a:pt x="2695688" y="419133"/>
                    <a:pt x="2685942" y="423170"/>
                    <a:pt x="2675781" y="423170"/>
                  </a:cubicBezTo>
                  <a:lnTo>
                    <a:pt x="38315" y="423170"/>
                  </a:lnTo>
                  <a:cubicBezTo>
                    <a:pt x="28153" y="423170"/>
                    <a:pt x="18408" y="419133"/>
                    <a:pt x="11222" y="411948"/>
                  </a:cubicBezTo>
                  <a:cubicBezTo>
                    <a:pt x="4037" y="404762"/>
                    <a:pt x="0" y="395017"/>
                    <a:pt x="0" y="384855"/>
                  </a:cubicBezTo>
                  <a:lnTo>
                    <a:pt x="0" y="38315"/>
                  </a:lnTo>
                  <a:cubicBezTo>
                    <a:pt x="0" y="28153"/>
                    <a:pt x="4037" y="18408"/>
                    <a:pt x="11222" y="11222"/>
                  </a:cubicBezTo>
                  <a:cubicBezTo>
                    <a:pt x="18408" y="4037"/>
                    <a:pt x="28153" y="0"/>
                    <a:pt x="383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2714096" cy="480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Middle-scale greenhouse rose farmers and florists rely on manual observation and experience-based decisions.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45972" y="2327372"/>
            <a:ext cx="6833920" cy="3280281"/>
          </a:xfrm>
          <a:custGeom>
            <a:avLst/>
            <a:gdLst/>
            <a:ahLst/>
            <a:cxnLst/>
            <a:rect l="l" t="t" r="r" b="b"/>
            <a:pathLst>
              <a:path w="6833920" h="3280281">
                <a:moveTo>
                  <a:pt x="0" y="0"/>
                </a:moveTo>
                <a:lnTo>
                  <a:pt x="6833919" y="0"/>
                </a:lnTo>
                <a:lnTo>
                  <a:pt x="6833919" y="3280281"/>
                </a:lnTo>
                <a:lnTo>
                  <a:pt x="0" y="3280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22" t="-25925" r="-34143" b="-48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45972" y="5666772"/>
            <a:ext cx="6831087" cy="3788806"/>
          </a:xfrm>
          <a:custGeom>
            <a:avLst/>
            <a:gdLst/>
            <a:ahLst/>
            <a:cxnLst/>
            <a:rect l="l" t="t" r="r" b="b"/>
            <a:pathLst>
              <a:path w="6831087" h="3788806">
                <a:moveTo>
                  <a:pt x="0" y="0"/>
                </a:moveTo>
                <a:lnTo>
                  <a:pt x="6831086" y="0"/>
                </a:lnTo>
                <a:lnTo>
                  <a:pt x="6831086" y="3788806"/>
                </a:lnTo>
                <a:lnTo>
                  <a:pt x="0" y="3788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108" t="-18882" r="-44877" b="-44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411271" y="2327372"/>
            <a:ext cx="4983933" cy="4739821"/>
          </a:xfrm>
          <a:custGeom>
            <a:avLst/>
            <a:gdLst/>
            <a:ahLst/>
            <a:cxnLst/>
            <a:rect l="l" t="t" r="r" b="b"/>
            <a:pathLst>
              <a:path w="4983933" h="4739821">
                <a:moveTo>
                  <a:pt x="0" y="0"/>
                </a:moveTo>
                <a:lnTo>
                  <a:pt x="4983933" y="0"/>
                </a:lnTo>
                <a:lnTo>
                  <a:pt x="4983933" y="4739821"/>
                </a:lnTo>
                <a:lnTo>
                  <a:pt x="0" y="47398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901" t="-29304" r="-1541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569532" y="2327372"/>
            <a:ext cx="5432103" cy="4739821"/>
          </a:xfrm>
          <a:custGeom>
            <a:avLst/>
            <a:gdLst/>
            <a:ahLst/>
            <a:cxnLst/>
            <a:rect l="l" t="t" r="r" b="b"/>
            <a:pathLst>
              <a:path w="5432103" h="4739821">
                <a:moveTo>
                  <a:pt x="0" y="0"/>
                </a:moveTo>
                <a:lnTo>
                  <a:pt x="5432103" y="0"/>
                </a:lnTo>
                <a:lnTo>
                  <a:pt x="5432103" y="4739821"/>
                </a:lnTo>
                <a:lnTo>
                  <a:pt x="0" y="473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146" t="-24186" r="-120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37868" y="100089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719204" y="1874554"/>
            <a:ext cx="9158605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Data Pre-Processing &amp; Training the model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21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92742" y="1118495"/>
            <a:ext cx="8046658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Technologies, Techniques, Algorithms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61783" y="1916796"/>
            <a:ext cx="180081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Hardware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44721" y="2038978"/>
            <a:ext cx="3098780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Software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304063" y="2575553"/>
            <a:ext cx="5210095" cy="3006330"/>
            <a:chOff x="0" y="0"/>
            <a:chExt cx="1372206" cy="7917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2206" cy="791791"/>
            </a:xfrm>
            <a:custGeom>
              <a:avLst/>
              <a:gdLst/>
              <a:ahLst/>
              <a:cxnLst/>
              <a:rect l="l" t="t" r="r" b="b"/>
              <a:pathLst>
                <a:path w="1372206" h="791791">
                  <a:moveTo>
                    <a:pt x="75783" y="0"/>
                  </a:moveTo>
                  <a:lnTo>
                    <a:pt x="1296423" y="0"/>
                  </a:lnTo>
                  <a:cubicBezTo>
                    <a:pt x="1338277" y="0"/>
                    <a:pt x="1372206" y="33929"/>
                    <a:pt x="1372206" y="75783"/>
                  </a:cubicBezTo>
                  <a:lnTo>
                    <a:pt x="1372206" y="716007"/>
                  </a:lnTo>
                  <a:cubicBezTo>
                    <a:pt x="1372206" y="757861"/>
                    <a:pt x="1338277" y="791791"/>
                    <a:pt x="1296423" y="791791"/>
                  </a:cubicBezTo>
                  <a:lnTo>
                    <a:pt x="75783" y="791791"/>
                  </a:lnTo>
                  <a:cubicBezTo>
                    <a:pt x="55684" y="791791"/>
                    <a:pt x="36409" y="783806"/>
                    <a:pt x="22196" y="769594"/>
                  </a:cubicBezTo>
                  <a:cubicBezTo>
                    <a:pt x="7984" y="755382"/>
                    <a:pt x="0" y="736106"/>
                    <a:pt x="0" y="716007"/>
                  </a:cubicBezTo>
                  <a:lnTo>
                    <a:pt x="0" y="75783"/>
                  </a:lnTo>
                  <a:cubicBezTo>
                    <a:pt x="0" y="33929"/>
                    <a:pt x="33929" y="0"/>
                    <a:pt x="757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372206" cy="867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ESP32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DHT22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DS18B20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MQ135 Gas Sensor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Water Level Sensor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18228" y="2575553"/>
            <a:ext cx="4986481" cy="3234930"/>
            <a:chOff x="0" y="0"/>
            <a:chExt cx="1313312" cy="85199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13312" cy="851998"/>
            </a:xfrm>
            <a:custGeom>
              <a:avLst/>
              <a:gdLst/>
              <a:ahLst/>
              <a:cxnLst/>
              <a:rect l="l" t="t" r="r" b="b"/>
              <a:pathLst>
                <a:path w="1313312" h="851998">
                  <a:moveTo>
                    <a:pt x="79182" y="0"/>
                  </a:moveTo>
                  <a:lnTo>
                    <a:pt x="1234130" y="0"/>
                  </a:lnTo>
                  <a:cubicBezTo>
                    <a:pt x="1277861" y="0"/>
                    <a:pt x="1313312" y="35451"/>
                    <a:pt x="1313312" y="79182"/>
                  </a:cubicBezTo>
                  <a:lnTo>
                    <a:pt x="1313312" y="772816"/>
                  </a:lnTo>
                  <a:cubicBezTo>
                    <a:pt x="1313312" y="793817"/>
                    <a:pt x="1304970" y="813957"/>
                    <a:pt x="1290120" y="828806"/>
                  </a:cubicBezTo>
                  <a:cubicBezTo>
                    <a:pt x="1275271" y="843656"/>
                    <a:pt x="1255130" y="851998"/>
                    <a:pt x="1234130" y="851998"/>
                  </a:cubicBezTo>
                  <a:lnTo>
                    <a:pt x="79182" y="851998"/>
                  </a:lnTo>
                  <a:cubicBezTo>
                    <a:pt x="35451" y="851998"/>
                    <a:pt x="0" y="816547"/>
                    <a:pt x="0" y="772816"/>
                  </a:cubicBezTo>
                  <a:lnTo>
                    <a:pt x="0" y="79182"/>
                  </a:lnTo>
                  <a:cubicBezTo>
                    <a:pt x="0" y="35451"/>
                    <a:pt x="35451" y="0"/>
                    <a:pt x="7918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313312" cy="928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Arduino IDE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Flutter (Mobile App)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FastAPI (Backend)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 MongoDB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Python (ML)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Google Collab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016040" y="6038286"/>
            <a:ext cx="418535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Techniques &amp; Algorithm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122867" y="6547083"/>
            <a:ext cx="7999897" cy="2501056"/>
            <a:chOff x="0" y="0"/>
            <a:chExt cx="2106969" cy="6587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06969" cy="658714"/>
            </a:xfrm>
            <a:custGeom>
              <a:avLst/>
              <a:gdLst/>
              <a:ahLst/>
              <a:cxnLst/>
              <a:rect l="l" t="t" r="r" b="b"/>
              <a:pathLst>
                <a:path w="2106969" h="658714">
                  <a:moveTo>
                    <a:pt x="49355" y="0"/>
                  </a:moveTo>
                  <a:lnTo>
                    <a:pt x="2057614" y="0"/>
                  </a:lnTo>
                  <a:cubicBezTo>
                    <a:pt x="2070703" y="0"/>
                    <a:pt x="2083257" y="5200"/>
                    <a:pt x="2092513" y="14456"/>
                  </a:cubicBezTo>
                  <a:cubicBezTo>
                    <a:pt x="2101769" y="23712"/>
                    <a:pt x="2106969" y="36266"/>
                    <a:pt x="2106969" y="49355"/>
                  </a:cubicBezTo>
                  <a:lnTo>
                    <a:pt x="2106969" y="609359"/>
                  </a:lnTo>
                  <a:cubicBezTo>
                    <a:pt x="2106969" y="622449"/>
                    <a:pt x="2101769" y="635003"/>
                    <a:pt x="2092513" y="644258"/>
                  </a:cubicBezTo>
                  <a:cubicBezTo>
                    <a:pt x="2083257" y="653514"/>
                    <a:pt x="2070703" y="658714"/>
                    <a:pt x="2057614" y="658714"/>
                  </a:cubicBezTo>
                  <a:lnTo>
                    <a:pt x="49355" y="658714"/>
                  </a:lnTo>
                  <a:cubicBezTo>
                    <a:pt x="36266" y="658714"/>
                    <a:pt x="23712" y="653514"/>
                    <a:pt x="14456" y="644258"/>
                  </a:cubicBezTo>
                  <a:cubicBezTo>
                    <a:pt x="5200" y="635003"/>
                    <a:pt x="0" y="622449"/>
                    <a:pt x="0" y="609359"/>
                  </a:cubicBezTo>
                  <a:lnTo>
                    <a:pt x="0" y="49355"/>
                  </a:lnTo>
                  <a:cubicBezTo>
                    <a:pt x="0" y="36266"/>
                    <a:pt x="5200" y="23712"/>
                    <a:pt x="14456" y="14456"/>
                  </a:cubicBezTo>
                  <a:cubicBezTo>
                    <a:pt x="23712" y="5200"/>
                    <a:pt x="36266" y="0"/>
                    <a:pt x="493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2106969" cy="734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Data preprocessing &amp; normalization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Random Forest Regressor 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159" y="80159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159" y="9535737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79737" y="-1096003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740580" y="546644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22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665519" y="-884378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28709" y="1172492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Functional, Non-Functional and User Requirements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98627" y="9924876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217553" y="2576543"/>
            <a:ext cx="390495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Functional Requirements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50470" y="4493656"/>
            <a:ext cx="5649236" cy="35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  <a:spcBef>
                <a:spcPct val="0"/>
              </a:spcBef>
            </a:pPr>
            <a:r>
              <a:rPr lang="en-US" sz="245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Non-Functional Requirements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97184" y="1498195"/>
            <a:ext cx="312277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User Requirements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37783" y="3069689"/>
            <a:ext cx="7064491" cy="6188611"/>
            <a:chOff x="0" y="0"/>
            <a:chExt cx="1860607" cy="16299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60607" cy="1629922"/>
            </a:xfrm>
            <a:custGeom>
              <a:avLst/>
              <a:gdLst/>
              <a:ahLst/>
              <a:cxnLst/>
              <a:rect l="l" t="t" r="r" b="b"/>
              <a:pathLst>
                <a:path w="1860607" h="1629922">
                  <a:moveTo>
                    <a:pt x="55891" y="0"/>
                  </a:moveTo>
                  <a:lnTo>
                    <a:pt x="1804716" y="0"/>
                  </a:lnTo>
                  <a:cubicBezTo>
                    <a:pt x="1819539" y="0"/>
                    <a:pt x="1833755" y="5888"/>
                    <a:pt x="1844237" y="16370"/>
                  </a:cubicBezTo>
                  <a:cubicBezTo>
                    <a:pt x="1854718" y="26851"/>
                    <a:pt x="1860607" y="41067"/>
                    <a:pt x="1860607" y="55891"/>
                  </a:cubicBezTo>
                  <a:lnTo>
                    <a:pt x="1860607" y="1574032"/>
                  </a:lnTo>
                  <a:cubicBezTo>
                    <a:pt x="1860607" y="1588855"/>
                    <a:pt x="1854718" y="1603071"/>
                    <a:pt x="1844237" y="1613552"/>
                  </a:cubicBezTo>
                  <a:cubicBezTo>
                    <a:pt x="1833755" y="1624034"/>
                    <a:pt x="1819539" y="1629922"/>
                    <a:pt x="1804716" y="1629922"/>
                  </a:cubicBezTo>
                  <a:lnTo>
                    <a:pt x="55891" y="1629922"/>
                  </a:lnTo>
                  <a:cubicBezTo>
                    <a:pt x="41067" y="1629922"/>
                    <a:pt x="26851" y="1624034"/>
                    <a:pt x="16370" y="1613552"/>
                  </a:cubicBezTo>
                  <a:cubicBezTo>
                    <a:pt x="5888" y="1603071"/>
                    <a:pt x="0" y="1588855"/>
                    <a:pt x="0" y="1574032"/>
                  </a:cubicBezTo>
                  <a:lnTo>
                    <a:pt x="0" y="55891"/>
                  </a:lnTo>
                  <a:cubicBezTo>
                    <a:pt x="0" y="41067"/>
                    <a:pt x="5888" y="26851"/>
                    <a:pt x="16370" y="16370"/>
                  </a:cubicBezTo>
                  <a:cubicBezTo>
                    <a:pt x="26851" y="5888"/>
                    <a:pt x="41067" y="0"/>
                    <a:pt x="5589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860607" cy="1706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Monitor temperature, humidity, water level, and ethylene gas using IoT sensors.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Predict freshness (0–100%) and remaining vase life using AI.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Display real-time sensor and freshness data on a mobile dashboard.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Provide access to historical freshness and sensor data.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Enable automatic water refilling based on freshness score.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Send alerts and notifications to florists for critical conditions.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80787" y="4852313"/>
            <a:ext cx="7788601" cy="4683423"/>
            <a:chOff x="0" y="0"/>
            <a:chExt cx="2051319" cy="123349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51319" cy="1233494"/>
            </a:xfrm>
            <a:custGeom>
              <a:avLst/>
              <a:gdLst/>
              <a:ahLst/>
              <a:cxnLst/>
              <a:rect l="l" t="t" r="r" b="b"/>
              <a:pathLst>
                <a:path w="2051319" h="1233494">
                  <a:moveTo>
                    <a:pt x="50694" y="0"/>
                  </a:moveTo>
                  <a:lnTo>
                    <a:pt x="2000625" y="0"/>
                  </a:lnTo>
                  <a:cubicBezTo>
                    <a:pt x="2014070" y="0"/>
                    <a:pt x="2026964" y="5341"/>
                    <a:pt x="2036471" y="14848"/>
                  </a:cubicBezTo>
                  <a:cubicBezTo>
                    <a:pt x="2045978" y="24355"/>
                    <a:pt x="2051319" y="37249"/>
                    <a:pt x="2051319" y="50694"/>
                  </a:cubicBezTo>
                  <a:lnTo>
                    <a:pt x="2051319" y="1182800"/>
                  </a:lnTo>
                  <a:cubicBezTo>
                    <a:pt x="2051319" y="1196245"/>
                    <a:pt x="2045978" y="1209139"/>
                    <a:pt x="2036471" y="1218646"/>
                  </a:cubicBezTo>
                  <a:cubicBezTo>
                    <a:pt x="2026964" y="1228153"/>
                    <a:pt x="2014070" y="1233494"/>
                    <a:pt x="2000625" y="1233494"/>
                  </a:cubicBezTo>
                  <a:lnTo>
                    <a:pt x="50694" y="1233494"/>
                  </a:lnTo>
                  <a:cubicBezTo>
                    <a:pt x="22697" y="1233494"/>
                    <a:pt x="0" y="1210798"/>
                    <a:pt x="0" y="1182800"/>
                  </a:cubicBezTo>
                  <a:lnTo>
                    <a:pt x="0" y="50694"/>
                  </a:lnTo>
                  <a:cubicBezTo>
                    <a:pt x="0" y="37249"/>
                    <a:pt x="5341" y="24355"/>
                    <a:pt x="14848" y="14848"/>
                  </a:cubicBezTo>
                  <a:cubicBezTo>
                    <a:pt x="24355" y="5341"/>
                    <a:pt x="37249" y="0"/>
                    <a:pt x="5069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2051319" cy="130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Performance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Sensor data updates within 5–10 seconds.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Usability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Simple, visual interface suitable for non-technical florists.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Security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Secure and encrypt all sensor and cloud data.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Maintainability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System supports easy upgrades and sensor expansion.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Reliability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: Continuous operation for at least 48 hours without interruption.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70028" y="958925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8659549" y="1853795"/>
            <a:ext cx="9231076" cy="2673351"/>
            <a:chOff x="0" y="0"/>
            <a:chExt cx="2431230" cy="7040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31230" cy="704092"/>
            </a:xfrm>
            <a:custGeom>
              <a:avLst/>
              <a:gdLst/>
              <a:ahLst/>
              <a:cxnLst/>
              <a:rect l="l" t="t" r="r" b="b"/>
              <a:pathLst>
                <a:path w="2431230" h="704092">
                  <a:moveTo>
                    <a:pt x="42773" y="0"/>
                  </a:moveTo>
                  <a:lnTo>
                    <a:pt x="2388457" y="0"/>
                  </a:lnTo>
                  <a:cubicBezTo>
                    <a:pt x="2412080" y="0"/>
                    <a:pt x="2431230" y="19150"/>
                    <a:pt x="2431230" y="42773"/>
                  </a:cubicBezTo>
                  <a:lnTo>
                    <a:pt x="2431230" y="661320"/>
                  </a:lnTo>
                  <a:cubicBezTo>
                    <a:pt x="2431230" y="684942"/>
                    <a:pt x="2412080" y="704092"/>
                    <a:pt x="2388457" y="704092"/>
                  </a:cubicBezTo>
                  <a:lnTo>
                    <a:pt x="42773" y="704092"/>
                  </a:lnTo>
                  <a:cubicBezTo>
                    <a:pt x="19150" y="704092"/>
                    <a:pt x="0" y="684942"/>
                    <a:pt x="0" y="661320"/>
                  </a:cubicBezTo>
                  <a:lnTo>
                    <a:pt x="0" y="42773"/>
                  </a:lnTo>
                  <a:cubicBezTo>
                    <a:pt x="0" y="19150"/>
                    <a:pt x="19150" y="0"/>
                    <a:pt x="4277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2431230" cy="780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View real-time flower freshness and environmental conditions.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Receive alerts regarding temperature controls.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Track historical freshness data for quality decisions.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6248" y="518121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911484">
            <a:off x="-538937" y="7883430"/>
            <a:ext cx="2360435" cy="2458787"/>
          </a:xfrm>
          <a:custGeom>
            <a:avLst/>
            <a:gdLst/>
            <a:ahLst/>
            <a:cxnLst/>
            <a:rect l="l" t="t" r="r" b="b"/>
            <a:pathLst>
              <a:path w="2360435" h="2458787">
                <a:moveTo>
                  <a:pt x="0" y="0"/>
                </a:moveTo>
                <a:lnTo>
                  <a:pt x="2360435" y="0"/>
                </a:lnTo>
                <a:lnTo>
                  <a:pt x="2360435" y="2458786"/>
                </a:lnTo>
                <a:lnTo>
                  <a:pt x="0" y="2458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71521" y="-1200922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224463" y="1977537"/>
            <a:ext cx="11890942" cy="6331927"/>
          </a:xfrm>
          <a:custGeom>
            <a:avLst/>
            <a:gdLst/>
            <a:ahLst/>
            <a:cxnLst/>
            <a:rect l="l" t="t" r="r" b="b"/>
            <a:pathLst>
              <a:path w="11890942" h="6331927">
                <a:moveTo>
                  <a:pt x="0" y="0"/>
                </a:moveTo>
                <a:lnTo>
                  <a:pt x="11890942" y="0"/>
                </a:lnTo>
                <a:lnTo>
                  <a:pt x="11890942" y="6331926"/>
                </a:lnTo>
                <a:lnTo>
                  <a:pt x="0" y="6331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0" y="4454941"/>
            <a:ext cx="5851937" cy="84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306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HOW TO USE IN REAL</a:t>
            </a:r>
          </a:p>
          <a:p>
            <a:pPr algn="ctr">
              <a:lnSpc>
                <a:spcPts val="3373"/>
              </a:lnSpc>
            </a:pPr>
            <a:r>
              <a:rPr lang="en-US" sz="306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-WORLD SCENARIO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37288" y="393460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0699" y="174384"/>
            <a:ext cx="15357402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IoT Based Freshness Monitoring &amp; Post harvest Management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5280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IT22367594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    |     BANDARA N G J C |    25-26J-299 </a:t>
            </a:r>
          </a:p>
        </p:txBody>
      </p:sp>
      <p:sp>
        <p:nvSpPr>
          <p:cNvPr id="21" name="Freeform 21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4950" y="17511"/>
            <a:ext cx="10216954" cy="10251977"/>
            <a:chOff x="0" y="0"/>
            <a:chExt cx="812800" cy="815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22527" y="111875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1"/>
                </a:lnTo>
                <a:lnTo>
                  <a:pt x="0" y="213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27130" y="1519546"/>
            <a:ext cx="7043750" cy="7067895"/>
            <a:chOff x="0" y="0"/>
            <a:chExt cx="812800" cy="815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50675" y="1755163"/>
            <a:ext cx="6596661" cy="659666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6237" b="-62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1454" y="7979053"/>
            <a:ext cx="10116538" cy="1011525"/>
            <a:chOff x="0" y="0"/>
            <a:chExt cx="4354110" cy="4353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4111" cy="435356"/>
            </a:xfrm>
            <a:custGeom>
              <a:avLst/>
              <a:gdLst/>
              <a:ahLst/>
              <a:cxnLst/>
              <a:rect l="l" t="t" r="r" b="b"/>
              <a:pathLst>
                <a:path w="4354111" h="435356">
                  <a:moveTo>
                    <a:pt x="4150911" y="0"/>
                  </a:moveTo>
                  <a:cubicBezTo>
                    <a:pt x="4263135" y="0"/>
                    <a:pt x="4354111" y="97458"/>
                    <a:pt x="4354111" y="217678"/>
                  </a:cubicBezTo>
                  <a:cubicBezTo>
                    <a:pt x="4354111" y="337898"/>
                    <a:pt x="4263135" y="435356"/>
                    <a:pt x="4150911" y="435356"/>
                  </a:cubicBezTo>
                  <a:lnTo>
                    <a:pt x="203200" y="435356"/>
                  </a:lnTo>
                  <a:cubicBezTo>
                    <a:pt x="90976" y="435356"/>
                    <a:pt x="0" y="337898"/>
                    <a:pt x="0" y="217678"/>
                  </a:cubicBezTo>
                  <a:cubicBezTo>
                    <a:pt x="0" y="974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5725"/>
              <a:ext cx="4354110" cy="349630"/>
            </a:xfrm>
            <a:prstGeom prst="rect">
              <a:avLst/>
            </a:prstGeom>
          </p:spPr>
          <p:txBody>
            <a:bodyPr lIns="51610" tIns="51610" rIns="51610" bIns="5161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78638" y="8220235"/>
            <a:ext cx="9642171" cy="54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8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Information Technology Specialization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8638" y="7341671"/>
            <a:ext cx="7498380" cy="54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8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IT22326522 - Perera W P M A 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1454" y="668491"/>
            <a:ext cx="10592469" cy="498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7"/>
              </a:lnSpc>
            </a:pPr>
            <a:r>
              <a:rPr lang="en-US" sz="889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24</a:t>
            </a:r>
          </a:p>
        </p:txBody>
      </p: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33019"/>
            <a:chOff x="0" y="0"/>
            <a:chExt cx="4816593" cy="351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1083"/>
            </a:xfrm>
            <a:custGeom>
              <a:avLst/>
              <a:gdLst/>
              <a:ahLst/>
              <a:cxnLst/>
              <a:rect l="l" t="t" r="r" b="b"/>
              <a:pathLst>
                <a:path w="4816592" h="351083">
                  <a:moveTo>
                    <a:pt x="0" y="0"/>
                  </a:moveTo>
                  <a:lnTo>
                    <a:pt x="4816592" y="0"/>
                  </a:lnTo>
                  <a:lnTo>
                    <a:pt x="4816592" y="351083"/>
                  </a:lnTo>
                  <a:lnTo>
                    <a:pt x="0" y="351083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33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25</a:t>
            </a:r>
          </a:p>
        </p:txBody>
      </p:sp>
      <p:sp>
        <p:nvSpPr>
          <p:cNvPr id="14" name="Freeform 14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011820" y="2733325"/>
            <a:ext cx="6276180" cy="6276180"/>
          </a:xfrm>
          <a:custGeom>
            <a:avLst/>
            <a:gdLst/>
            <a:ahLst/>
            <a:cxnLst/>
            <a:rect l="l" t="t" r="r" b="b"/>
            <a:pathLst>
              <a:path w="6276180" h="6276180">
                <a:moveTo>
                  <a:pt x="0" y="0"/>
                </a:moveTo>
                <a:lnTo>
                  <a:pt x="6276180" y="0"/>
                </a:lnTo>
                <a:lnTo>
                  <a:pt x="6276180" y="6276180"/>
                </a:lnTo>
                <a:lnTo>
                  <a:pt x="0" y="6276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54447" y="2116783"/>
            <a:ext cx="663399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200" b="1" dirty="0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PROBLEM</a:t>
            </a:r>
            <a:r>
              <a:rPr lang="en-US" sz="2799" b="1" dirty="0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 DEFINITION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9458" y="3077982"/>
            <a:ext cx="12484957" cy="593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endParaRPr/>
          </a:p>
          <a:p>
            <a:pPr marL="590736" lvl="1" indent="-295368" algn="l">
              <a:lnSpc>
                <a:spcPts val="4350"/>
              </a:lnSpc>
              <a:buFont typeface="Arial"/>
              <a:buChar char="•"/>
            </a:pPr>
            <a:r>
              <a:rPr lang="en-US" sz="273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Most Sri Lankan rose farmers rely on experience-based fertilizer mixing.</a:t>
            </a:r>
          </a:p>
          <a:p>
            <a:pPr marL="590736" lvl="1" indent="-295368" algn="l">
              <a:lnSpc>
                <a:spcPts val="4350"/>
              </a:lnSpc>
              <a:buFont typeface="Arial"/>
              <a:buChar char="•"/>
            </a:pPr>
            <a:r>
              <a:rPr lang="en-US" sz="273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 predictive system to monitor real-time senser data and predict nutrient stress.</a:t>
            </a:r>
          </a:p>
          <a:p>
            <a:pPr marL="590736" lvl="1" indent="-295368" algn="l">
              <a:lnSpc>
                <a:spcPts val="4350"/>
              </a:lnSpc>
              <a:buFont typeface="Arial"/>
              <a:buChar char="•"/>
            </a:pPr>
            <a:r>
              <a:rPr lang="en-US" sz="273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Overuse or underuse of fertilizers leads to poor flower quality and soil damage.</a:t>
            </a:r>
          </a:p>
          <a:p>
            <a:pPr marL="590736" lvl="1" indent="-295368" algn="l">
              <a:lnSpc>
                <a:spcPts val="4350"/>
              </a:lnSpc>
              <a:buFont typeface="Arial"/>
              <a:buChar char="•"/>
            </a:pPr>
            <a:r>
              <a:rPr lang="en-US" sz="273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High humidity and rainfall in greenhouses cause nutrient loss and salinity buildup.</a:t>
            </a:r>
          </a:p>
          <a:p>
            <a:pPr marL="590736" lvl="1" indent="-295368" algn="l">
              <a:lnSpc>
                <a:spcPts val="4350"/>
              </a:lnSpc>
              <a:buFont typeface="Arial"/>
              <a:buChar char="•"/>
            </a:pPr>
            <a:r>
              <a:rPr lang="en-US" sz="273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Farmers struggle to decide when and how much fertilizer to apply.</a:t>
            </a:r>
          </a:p>
          <a:p>
            <a:pPr algn="l">
              <a:lnSpc>
                <a:spcPts val="4350"/>
              </a:lnSpc>
            </a:pPr>
            <a:endParaRPr lang="en-US" sz="2736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4350"/>
              </a:lnSpc>
            </a:pPr>
            <a:endParaRPr lang="en-US" sz="2736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98336" y="205893"/>
            <a:ext cx="14277106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6798" y="945557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3018" y="3792314"/>
            <a:ext cx="621230" cy="597971"/>
          </a:xfrm>
          <a:custGeom>
            <a:avLst/>
            <a:gdLst/>
            <a:ahLst/>
            <a:cxnLst/>
            <a:rect l="l" t="t" r="r" b="b"/>
            <a:pathLst>
              <a:path w="621230" h="597971">
                <a:moveTo>
                  <a:pt x="0" y="0"/>
                </a:moveTo>
                <a:lnTo>
                  <a:pt x="621230" y="0"/>
                </a:lnTo>
                <a:lnTo>
                  <a:pt x="621230" y="597971"/>
                </a:lnTo>
                <a:lnTo>
                  <a:pt x="0" y="597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083" t="-22083" r="-22083" b="-220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26</a:t>
            </a:r>
          </a:p>
        </p:txBody>
      </p:sp>
      <p:sp>
        <p:nvSpPr>
          <p:cNvPr id="19" name="Freeform 19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558325" y="1453721"/>
            <a:ext cx="8108782" cy="8108782"/>
          </a:xfrm>
          <a:custGeom>
            <a:avLst/>
            <a:gdLst/>
            <a:ahLst/>
            <a:cxnLst/>
            <a:rect l="l" t="t" r="r" b="b"/>
            <a:pathLst>
              <a:path w="8108782" h="8108782">
                <a:moveTo>
                  <a:pt x="0" y="0"/>
                </a:moveTo>
                <a:lnTo>
                  <a:pt x="8108782" y="0"/>
                </a:lnTo>
                <a:lnTo>
                  <a:pt x="8108782" y="8108782"/>
                </a:lnTo>
                <a:lnTo>
                  <a:pt x="0" y="8108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754057"/>
            <a:ext cx="4901033" cy="63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 dirty="0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PROPOSED SOLUTION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6386" y="2807822"/>
            <a:ext cx="9689482" cy="519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/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Collects real-time soil &amp; environmental sensor data.</a:t>
            </a:r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Predicts future nutrient stress.</a:t>
            </a:r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Applies agronomic logic for pH and NPK interpretation.</a:t>
            </a:r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Generates stage-aware clear fertilizer recommendations for farmers.</a:t>
            </a:r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Weather-aware scheduling for eco-friendly use.</a:t>
            </a:r>
          </a:p>
          <a:p>
            <a:pPr marL="570191" lvl="1" indent="-285096" algn="l">
              <a:lnSpc>
                <a:spcPts val="4199"/>
              </a:lnSpc>
              <a:buFont typeface="Arial"/>
              <a:buChar char="•"/>
            </a:pPr>
            <a:r>
              <a:rPr lang="en-US" sz="264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Mobile application for real-time farmer decision support.</a:t>
            </a:r>
          </a:p>
          <a:p>
            <a:pPr algn="l">
              <a:lnSpc>
                <a:spcPts val="4199"/>
              </a:lnSpc>
            </a:pPr>
            <a:endParaRPr lang="en-US" sz="264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4199"/>
              </a:lnSpc>
            </a:pPr>
            <a:endParaRPr lang="en-US" sz="264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27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96881" y="1418374"/>
            <a:ext cx="6432852" cy="12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9"/>
              </a:lnSpc>
            </a:pPr>
            <a:r>
              <a:rPr lang="en-US" sz="3356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Completion and Future works</a:t>
            </a:r>
          </a:p>
          <a:p>
            <a:pPr algn="just">
              <a:lnSpc>
                <a:spcPts val="4699"/>
              </a:lnSpc>
            </a:pPr>
            <a:endParaRPr lang="en-US" sz="3356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37781" y="3563606"/>
            <a:ext cx="326808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Completed - 65%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51265" y="3651154"/>
            <a:ext cx="365533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Future works - 35%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032076" y="4266795"/>
            <a:ext cx="5962351" cy="2390095"/>
            <a:chOff x="0" y="0"/>
            <a:chExt cx="1570331" cy="6294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70331" cy="629490"/>
            </a:xfrm>
            <a:custGeom>
              <a:avLst/>
              <a:gdLst/>
              <a:ahLst/>
              <a:cxnLst/>
              <a:rect l="l" t="t" r="r" b="b"/>
              <a:pathLst>
                <a:path w="1570331" h="629490">
                  <a:moveTo>
                    <a:pt x="66222" y="0"/>
                  </a:moveTo>
                  <a:lnTo>
                    <a:pt x="1504109" y="0"/>
                  </a:lnTo>
                  <a:cubicBezTo>
                    <a:pt x="1521672" y="0"/>
                    <a:pt x="1538516" y="6977"/>
                    <a:pt x="1550935" y="19396"/>
                  </a:cubicBezTo>
                  <a:cubicBezTo>
                    <a:pt x="1563354" y="31815"/>
                    <a:pt x="1570331" y="48659"/>
                    <a:pt x="1570331" y="66222"/>
                  </a:cubicBezTo>
                  <a:lnTo>
                    <a:pt x="1570331" y="563268"/>
                  </a:lnTo>
                  <a:cubicBezTo>
                    <a:pt x="1570331" y="580831"/>
                    <a:pt x="1563354" y="597675"/>
                    <a:pt x="1550935" y="610094"/>
                  </a:cubicBezTo>
                  <a:cubicBezTo>
                    <a:pt x="1538516" y="622513"/>
                    <a:pt x="1521672" y="629490"/>
                    <a:pt x="1504109" y="629490"/>
                  </a:cubicBezTo>
                  <a:lnTo>
                    <a:pt x="66222" y="629490"/>
                  </a:lnTo>
                  <a:cubicBezTo>
                    <a:pt x="48659" y="629490"/>
                    <a:pt x="31815" y="622513"/>
                    <a:pt x="19396" y="610094"/>
                  </a:cubicBezTo>
                  <a:cubicBezTo>
                    <a:pt x="6977" y="597675"/>
                    <a:pt x="0" y="580831"/>
                    <a:pt x="0" y="563268"/>
                  </a:cubicBezTo>
                  <a:lnTo>
                    <a:pt x="0" y="66222"/>
                  </a:lnTo>
                  <a:cubicBezTo>
                    <a:pt x="0" y="48659"/>
                    <a:pt x="6977" y="31815"/>
                    <a:pt x="19396" y="19396"/>
                  </a:cubicBezTo>
                  <a:cubicBezTo>
                    <a:pt x="31815" y="6977"/>
                    <a:pt x="48659" y="0"/>
                    <a:pt x="6622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570331" cy="70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IOT Sensor integration</a:t>
              </a:r>
            </a:p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EC prediction model</a:t>
              </a:r>
            </a:p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Nutrient decision logic</a:t>
              </a:r>
            </a:p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Mobile app integration</a:t>
              </a:r>
            </a:p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Fertilizer history tracking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704133" y="4266795"/>
            <a:ext cx="5962351" cy="2390095"/>
            <a:chOff x="0" y="0"/>
            <a:chExt cx="1570331" cy="6294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70331" cy="629490"/>
            </a:xfrm>
            <a:custGeom>
              <a:avLst/>
              <a:gdLst/>
              <a:ahLst/>
              <a:cxnLst/>
              <a:rect l="l" t="t" r="r" b="b"/>
              <a:pathLst>
                <a:path w="1570331" h="629490">
                  <a:moveTo>
                    <a:pt x="66222" y="0"/>
                  </a:moveTo>
                  <a:lnTo>
                    <a:pt x="1504109" y="0"/>
                  </a:lnTo>
                  <a:cubicBezTo>
                    <a:pt x="1521672" y="0"/>
                    <a:pt x="1538516" y="6977"/>
                    <a:pt x="1550935" y="19396"/>
                  </a:cubicBezTo>
                  <a:cubicBezTo>
                    <a:pt x="1563354" y="31815"/>
                    <a:pt x="1570331" y="48659"/>
                    <a:pt x="1570331" y="66222"/>
                  </a:cubicBezTo>
                  <a:lnTo>
                    <a:pt x="1570331" y="563268"/>
                  </a:lnTo>
                  <a:cubicBezTo>
                    <a:pt x="1570331" y="580831"/>
                    <a:pt x="1563354" y="597675"/>
                    <a:pt x="1550935" y="610094"/>
                  </a:cubicBezTo>
                  <a:cubicBezTo>
                    <a:pt x="1538516" y="622513"/>
                    <a:pt x="1521672" y="629490"/>
                    <a:pt x="1504109" y="629490"/>
                  </a:cubicBezTo>
                  <a:lnTo>
                    <a:pt x="66222" y="629490"/>
                  </a:lnTo>
                  <a:cubicBezTo>
                    <a:pt x="48659" y="629490"/>
                    <a:pt x="31815" y="622513"/>
                    <a:pt x="19396" y="610094"/>
                  </a:cubicBezTo>
                  <a:cubicBezTo>
                    <a:pt x="6977" y="597675"/>
                    <a:pt x="0" y="580831"/>
                    <a:pt x="0" y="563268"/>
                  </a:cubicBezTo>
                  <a:lnTo>
                    <a:pt x="0" y="66222"/>
                  </a:lnTo>
                  <a:cubicBezTo>
                    <a:pt x="0" y="48659"/>
                    <a:pt x="6977" y="31815"/>
                    <a:pt x="19396" y="19396"/>
                  </a:cubicBezTo>
                  <a:cubicBezTo>
                    <a:pt x="31815" y="6977"/>
                    <a:pt x="48659" y="0"/>
                    <a:pt x="6622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570331" cy="70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ctr">
                <a:lnSpc>
                  <a:spcPts val="3299"/>
                </a:lnSpc>
                <a:buFont typeface="Arial"/>
                <a:buChar char="•"/>
              </a:pPr>
              <a:r>
                <a:rPr lang="en-US" sz="2999" b="1" dirty="0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Weather-based fertilizer timing alerts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28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27101" y="2761923"/>
            <a:ext cx="5093551" cy="2801453"/>
          </a:xfrm>
          <a:custGeom>
            <a:avLst/>
            <a:gdLst/>
            <a:ahLst/>
            <a:cxnLst/>
            <a:rect l="l" t="t" r="r" b="b"/>
            <a:pathLst>
              <a:path w="5093551" h="2801453">
                <a:moveTo>
                  <a:pt x="0" y="0"/>
                </a:moveTo>
                <a:lnTo>
                  <a:pt x="5093551" y="0"/>
                </a:lnTo>
                <a:lnTo>
                  <a:pt x="5093551" y="2801453"/>
                </a:lnTo>
                <a:lnTo>
                  <a:pt x="0" y="280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400000">
            <a:off x="6950630" y="1924442"/>
            <a:ext cx="2871934" cy="4546897"/>
          </a:xfrm>
          <a:custGeom>
            <a:avLst/>
            <a:gdLst/>
            <a:ahLst/>
            <a:cxnLst/>
            <a:rect l="l" t="t" r="r" b="b"/>
            <a:pathLst>
              <a:path w="2871934" h="4546897">
                <a:moveTo>
                  <a:pt x="0" y="0"/>
                </a:moveTo>
                <a:lnTo>
                  <a:pt x="2871934" y="0"/>
                </a:lnTo>
                <a:lnTo>
                  <a:pt x="2871934" y="4546897"/>
                </a:lnTo>
                <a:lnTo>
                  <a:pt x="0" y="4546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904" r="-58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46942" y="5633857"/>
            <a:ext cx="4509642" cy="3837639"/>
          </a:xfrm>
          <a:custGeom>
            <a:avLst/>
            <a:gdLst/>
            <a:ahLst/>
            <a:cxnLst/>
            <a:rect l="l" t="t" r="r" b="b"/>
            <a:pathLst>
              <a:path w="4509642" h="3837639">
                <a:moveTo>
                  <a:pt x="0" y="0"/>
                </a:moveTo>
                <a:lnTo>
                  <a:pt x="4509642" y="0"/>
                </a:lnTo>
                <a:lnTo>
                  <a:pt x="4509642" y="3837639"/>
                </a:lnTo>
                <a:lnTo>
                  <a:pt x="0" y="3837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56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18468" y="6250910"/>
            <a:ext cx="3670088" cy="2713099"/>
          </a:xfrm>
          <a:custGeom>
            <a:avLst/>
            <a:gdLst/>
            <a:ahLst/>
            <a:cxnLst/>
            <a:rect l="l" t="t" r="r" b="b"/>
            <a:pathLst>
              <a:path w="3670088" h="2713099">
                <a:moveTo>
                  <a:pt x="0" y="0"/>
                </a:moveTo>
                <a:lnTo>
                  <a:pt x="3670088" y="0"/>
                </a:lnTo>
                <a:lnTo>
                  <a:pt x="3670088" y="2713100"/>
                </a:lnTo>
                <a:lnTo>
                  <a:pt x="0" y="271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565" r="-704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1050570" y="4372906"/>
            <a:ext cx="6184747" cy="3500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7101" y="117263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0" y="2046294"/>
            <a:ext cx="874747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IOT Integration, Testing and Data collection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29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4591" y="2534954"/>
            <a:ext cx="8959409" cy="3449372"/>
          </a:xfrm>
          <a:custGeom>
            <a:avLst/>
            <a:gdLst/>
            <a:ahLst/>
            <a:cxnLst/>
            <a:rect l="l" t="t" r="r" b="b"/>
            <a:pathLst>
              <a:path w="8959409" h="3449372">
                <a:moveTo>
                  <a:pt x="0" y="0"/>
                </a:moveTo>
                <a:lnTo>
                  <a:pt x="8959409" y="0"/>
                </a:lnTo>
                <a:lnTo>
                  <a:pt x="8959409" y="3449372"/>
                </a:lnTo>
                <a:lnTo>
                  <a:pt x="0" y="3449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37868" y="6117385"/>
            <a:ext cx="3842523" cy="3166087"/>
          </a:xfrm>
          <a:custGeom>
            <a:avLst/>
            <a:gdLst/>
            <a:ahLst/>
            <a:cxnLst/>
            <a:rect l="l" t="t" r="r" b="b"/>
            <a:pathLst>
              <a:path w="3842523" h="3166087">
                <a:moveTo>
                  <a:pt x="0" y="0"/>
                </a:moveTo>
                <a:lnTo>
                  <a:pt x="3842523" y="0"/>
                </a:lnTo>
                <a:lnTo>
                  <a:pt x="3842523" y="3166088"/>
                </a:lnTo>
                <a:lnTo>
                  <a:pt x="0" y="31660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437" b="-7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816257" y="6117385"/>
            <a:ext cx="3407666" cy="3140915"/>
          </a:xfrm>
          <a:custGeom>
            <a:avLst/>
            <a:gdLst/>
            <a:ahLst/>
            <a:cxnLst/>
            <a:rect l="l" t="t" r="r" b="b"/>
            <a:pathLst>
              <a:path w="3407666" h="3140915">
                <a:moveTo>
                  <a:pt x="0" y="0"/>
                </a:moveTo>
                <a:lnTo>
                  <a:pt x="3407667" y="0"/>
                </a:lnTo>
                <a:lnTo>
                  <a:pt x="3407667" y="3140915"/>
                </a:lnTo>
                <a:lnTo>
                  <a:pt x="0" y="3140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84485" y="1556607"/>
            <a:ext cx="4095544" cy="3752867"/>
          </a:xfrm>
          <a:custGeom>
            <a:avLst/>
            <a:gdLst/>
            <a:ahLst/>
            <a:cxnLst/>
            <a:rect l="l" t="t" r="r" b="b"/>
            <a:pathLst>
              <a:path w="4095544" h="3752867">
                <a:moveTo>
                  <a:pt x="0" y="0"/>
                </a:moveTo>
                <a:lnTo>
                  <a:pt x="4095544" y="0"/>
                </a:lnTo>
                <a:lnTo>
                  <a:pt x="4095544" y="3752867"/>
                </a:lnTo>
                <a:lnTo>
                  <a:pt x="0" y="3752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660384" y="5861924"/>
            <a:ext cx="7000037" cy="3303037"/>
          </a:xfrm>
          <a:custGeom>
            <a:avLst/>
            <a:gdLst/>
            <a:ahLst/>
            <a:cxnLst/>
            <a:rect l="l" t="t" r="r" b="b"/>
            <a:pathLst>
              <a:path w="7000037" h="3303037">
                <a:moveTo>
                  <a:pt x="0" y="0"/>
                </a:moveTo>
                <a:lnTo>
                  <a:pt x="7000037" y="0"/>
                </a:lnTo>
                <a:lnTo>
                  <a:pt x="7000037" y="3303037"/>
                </a:lnTo>
                <a:lnTo>
                  <a:pt x="0" y="3303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83" t="-3154" r="-1035" b="-1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37868" y="1000899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Evidence of Completion 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719204" y="1874554"/>
            <a:ext cx="9158605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Data Pre-Processing &amp; Training the model</a:t>
            </a: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0825" y="-1"/>
            <a:ext cx="8847175" cy="1788465"/>
            <a:chOff x="0" y="0"/>
            <a:chExt cx="4651641" cy="1634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1641" cy="1634157"/>
            </a:xfrm>
            <a:custGeom>
              <a:avLst/>
              <a:gdLst/>
              <a:ahLst/>
              <a:cxnLst/>
              <a:rect l="l" t="t" r="r" b="b"/>
              <a:pathLst>
                <a:path w="4651641" h="1634157">
                  <a:moveTo>
                    <a:pt x="29807" y="0"/>
                  </a:moveTo>
                  <a:lnTo>
                    <a:pt x="4621833" y="0"/>
                  </a:lnTo>
                  <a:cubicBezTo>
                    <a:pt x="4629739" y="0"/>
                    <a:pt x="4637320" y="3140"/>
                    <a:pt x="4642910" y="8730"/>
                  </a:cubicBezTo>
                  <a:cubicBezTo>
                    <a:pt x="4648500" y="14320"/>
                    <a:pt x="4651641" y="21902"/>
                    <a:pt x="4651641" y="29807"/>
                  </a:cubicBezTo>
                  <a:lnTo>
                    <a:pt x="4651641" y="1604349"/>
                  </a:lnTo>
                  <a:cubicBezTo>
                    <a:pt x="4651641" y="1612255"/>
                    <a:pt x="4648500" y="1619836"/>
                    <a:pt x="4642910" y="1625426"/>
                  </a:cubicBezTo>
                  <a:cubicBezTo>
                    <a:pt x="4637320" y="1631016"/>
                    <a:pt x="4629739" y="1634157"/>
                    <a:pt x="4621833" y="1634157"/>
                  </a:cubicBezTo>
                  <a:lnTo>
                    <a:pt x="29807" y="1634157"/>
                  </a:lnTo>
                  <a:cubicBezTo>
                    <a:pt x="21902" y="1634157"/>
                    <a:pt x="14320" y="1631016"/>
                    <a:pt x="8730" y="1625426"/>
                  </a:cubicBezTo>
                  <a:cubicBezTo>
                    <a:pt x="3140" y="1619836"/>
                    <a:pt x="0" y="1612255"/>
                    <a:pt x="0" y="1604349"/>
                  </a:cubicBezTo>
                  <a:lnTo>
                    <a:pt x="0" y="29807"/>
                  </a:lnTo>
                  <a:cubicBezTo>
                    <a:pt x="0" y="21902"/>
                    <a:pt x="3140" y="14320"/>
                    <a:pt x="8730" y="8730"/>
                  </a:cubicBezTo>
                  <a:cubicBezTo>
                    <a:pt x="14320" y="3140"/>
                    <a:pt x="21902" y="0"/>
                    <a:pt x="29807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651641" cy="1615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231592" y="455923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1"/>
                </a:lnTo>
                <a:lnTo>
                  <a:pt x="0" y="213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389435" y="5367373"/>
            <a:ext cx="13521328" cy="4028693"/>
            <a:chOff x="0" y="0"/>
            <a:chExt cx="3561173" cy="1061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61173" cy="1061055"/>
            </a:xfrm>
            <a:custGeom>
              <a:avLst/>
              <a:gdLst/>
              <a:ahLst/>
              <a:cxnLst/>
              <a:rect l="l" t="t" r="r" b="b"/>
              <a:pathLst>
                <a:path w="3561173" h="1061055">
                  <a:moveTo>
                    <a:pt x="29201" y="0"/>
                  </a:moveTo>
                  <a:lnTo>
                    <a:pt x="3531972" y="0"/>
                  </a:lnTo>
                  <a:cubicBezTo>
                    <a:pt x="3548099" y="0"/>
                    <a:pt x="3561173" y="13074"/>
                    <a:pt x="3561173" y="29201"/>
                  </a:cubicBezTo>
                  <a:lnTo>
                    <a:pt x="3561173" y="1031854"/>
                  </a:lnTo>
                  <a:cubicBezTo>
                    <a:pt x="3561173" y="1047981"/>
                    <a:pt x="3548099" y="1061055"/>
                    <a:pt x="3531972" y="1061055"/>
                  </a:cubicBezTo>
                  <a:lnTo>
                    <a:pt x="29201" y="1061055"/>
                  </a:lnTo>
                  <a:cubicBezTo>
                    <a:pt x="13074" y="1061055"/>
                    <a:pt x="0" y="1047981"/>
                    <a:pt x="0" y="1031854"/>
                  </a:cubicBezTo>
                  <a:lnTo>
                    <a:pt x="0" y="29201"/>
                  </a:lnTo>
                  <a:cubicBezTo>
                    <a:pt x="0" y="13074"/>
                    <a:pt x="13074" y="0"/>
                    <a:pt x="2920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561173" cy="113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99"/>
                </a:lnSpc>
              </a:pPr>
              <a:endParaRPr/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Centralized Stress Prediction &amp; Energy Optimization System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Automated Early Disease Alerting System 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Intelligent Nutrition Management for Greenhouse Roses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IoT Based Freshness Monitoring &amp; Post harvest Management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8091" y="9396066"/>
            <a:ext cx="3647430" cy="736009"/>
            <a:chOff x="0" y="0"/>
            <a:chExt cx="4863240" cy="98134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910763" y="-475114"/>
            <a:ext cx="3851499" cy="3192044"/>
          </a:xfrm>
          <a:custGeom>
            <a:avLst/>
            <a:gdLst/>
            <a:ahLst/>
            <a:cxnLst/>
            <a:rect l="l" t="t" r="r" b="b"/>
            <a:pathLst>
              <a:path w="3851499" h="3192044">
                <a:moveTo>
                  <a:pt x="0" y="0"/>
                </a:moveTo>
                <a:lnTo>
                  <a:pt x="3851499" y="0"/>
                </a:lnTo>
                <a:lnTo>
                  <a:pt x="3851499" y="3192044"/>
                </a:lnTo>
                <a:lnTo>
                  <a:pt x="0" y="3192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205346">
            <a:off x="-43462" y="-996016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900472" y="2211680"/>
            <a:ext cx="14499253" cy="2696312"/>
            <a:chOff x="0" y="0"/>
            <a:chExt cx="3818733" cy="7101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18734" cy="710140"/>
            </a:xfrm>
            <a:custGeom>
              <a:avLst/>
              <a:gdLst/>
              <a:ahLst/>
              <a:cxnLst/>
              <a:rect l="l" t="t" r="r" b="b"/>
              <a:pathLst>
                <a:path w="3818734" h="710140">
                  <a:moveTo>
                    <a:pt x="27232" y="0"/>
                  </a:moveTo>
                  <a:lnTo>
                    <a:pt x="3791502" y="0"/>
                  </a:lnTo>
                  <a:cubicBezTo>
                    <a:pt x="3798724" y="0"/>
                    <a:pt x="3805651" y="2869"/>
                    <a:pt x="3810758" y="7976"/>
                  </a:cubicBezTo>
                  <a:cubicBezTo>
                    <a:pt x="3815864" y="13083"/>
                    <a:pt x="3818734" y="20009"/>
                    <a:pt x="3818734" y="27232"/>
                  </a:cubicBezTo>
                  <a:lnTo>
                    <a:pt x="3818734" y="682908"/>
                  </a:lnTo>
                  <a:cubicBezTo>
                    <a:pt x="3818734" y="697948"/>
                    <a:pt x="3806542" y="710140"/>
                    <a:pt x="3791502" y="710140"/>
                  </a:cubicBezTo>
                  <a:lnTo>
                    <a:pt x="27232" y="710140"/>
                  </a:lnTo>
                  <a:cubicBezTo>
                    <a:pt x="12192" y="710140"/>
                    <a:pt x="0" y="697948"/>
                    <a:pt x="0" y="682908"/>
                  </a:cubicBezTo>
                  <a:lnTo>
                    <a:pt x="0" y="27232"/>
                  </a:lnTo>
                  <a:cubicBezTo>
                    <a:pt x="0" y="12192"/>
                    <a:pt x="12192" y="0"/>
                    <a:pt x="272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3818733" cy="776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26107" lvl="1" indent="-313054" algn="l">
                <a:lnSpc>
                  <a:spcPts val="3189"/>
                </a:lnSpc>
                <a:buFont typeface="Arial"/>
                <a:buChar char="•"/>
              </a:pPr>
              <a:r>
                <a:rPr lang="en-US" sz="28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SmartRose is an AI–IoT–based smart greenhouse management platform designed specifically for Sri Lankan greenhouse rose cultivation.</a:t>
              </a:r>
            </a:p>
            <a:p>
              <a:pPr algn="l">
                <a:lnSpc>
                  <a:spcPts val="3189"/>
                </a:lnSpc>
              </a:pPr>
              <a:endParaRPr lang="en-US" sz="28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  <a:p>
              <a:pPr marL="626107" lvl="1" indent="-313054" algn="l">
                <a:lnSpc>
                  <a:spcPts val="3189"/>
                </a:lnSpc>
                <a:buFont typeface="Arial"/>
                <a:buChar char="•"/>
              </a:pPr>
              <a:r>
                <a:rPr lang="en-US" sz="28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It integrates real-time sensing, machine learning, and decision support into a single, low-cost, scalable system.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190432" y="821964"/>
            <a:ext cx="7788956" cy="93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spc="-338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Proposed Solution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660421" y="206046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30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741230" y="2418872"/>
            <a:ext cx="3988513" cy="1361835"/>
          </a:xfrm>
          <a:custGeom>
            <a:avLst/>
            <a:gdLst/>
            <a:ahLst/>
            <a:cxnLst/>
            <a:rect l="l" t="t" r="r" b="b"/>
            <a:pathLst>
              <a:path w="3988513" h="1361835">
                <a:moveTo>
                  <a:pt x="0" y="0"/>
                </a:moveTo>
                <a:lnTo>
                  <a:pt x="3988513" y="0"/>
                </a:lnTo>
                <a:lnTo>
                  <a:pt x="3988513" y="1361835"/>
                </a:lnTo>
                <a:lnTo>
                  <a:pt x="0" y="1361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05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284828" y="3879567"/>
            <a:ext cx="5258635" cy="2504425"/>
          </a:xfrm>
          <a:custGeom>
            <a:avLst/>
            <a:gdLst/>
            <a:ahLst/>
            <a:cxnLst/>
            <a:rect l="l" t="t" r="r" b="b"/>
            <a:pathLst>
              <a:path w="5258635" h="2504425">
                <a:moveTo>
                  <a:pt x="0" y="0"/>
                </a:moveTo>
                <a:lnTo>
                  <a:pt x="5258635" y="0"/>
                </a:lnTo>
                <a:lnTo>
                  <a:pt x="5258635" y="2504425"/>
                </a:lnTo>
                <a:lnTo>
                  <a:pt x="0" y="2504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18342" y="2488722"/>
            <a:ext cx="3735837" cy="1532941"/>
          </a:xfrm>
          <a:custGeom>
            <a:avLst/>
            <a:gdLst/>
            <a:ahLst/>
            <a:cxnLst/>
            <a:rect l="l" t="t" r="r" b="b"/>
            <a:pathLst>
              <a:path w="3735837" h="1532941">
                <a:moveTo>
                  <a:pt x="0" y="0"/>
                </a:moveTo>
                <a:lnTo>
                  <a:pt x="3735838" y="0"/>
                </a:lnTo>
                <a:lnTo>
                  <a:pt x="3735838" y="1532941"/>
                </a:lnTo>
                <a:lnTo>
                  <a:pt x="0" y="15329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0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0057" y="4375747"/>
            <a:ext cx="5369269" cy="2510133"/>
          </a:xfrm>
          <a:custGeom>
            <a:avLst/>
            <a:gdLst/>
            <a:ahLst/>
            <a:cxnLst/>
            <a:rect l="l" t="t" r="r" b="b"/>
            <a:pathLst>
              <a:path w="5369269" h="2510133">
                <a:moveTo>
                  <a:pt x="0" y="0"/>
                </a:moveTo>
                <a:lnTo>
                  <a:pt x="5369269" y="0"/>
                </a:lnTo>
                <a:lnTo>
                  <a:pt x="5369269" y="2510133"/>
                </a:lnTo>
                <a:lnTo>
                  <a:pt x="0" y="2510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321317" y="4460284"/>
            <a:ext cx="5403685" cy="2532977"/>
          </a:xfrm>
          <a:custGeom>
            <a:avLst/>
            <a:gdLst/>
            <a:ahLst/>
            <a:cxnLst/>
            <a:rect l="l" t="t" r="r" b="b"/>
            <a:pathLst>
              <a:path w="5403685" h="2532977">
                <a:moveTo>
                  <a:pt x="0" y="0"/>
                </a:moveTo>
                <a:lnTo>
                  <a:pt x="5403685" y="0"/>
                </a:lnTo>
                <a:lnTo>
                  <a:pt x="5403685" y="2532977"/>
                </a:lnTo>
                <a:lnTo>
                  <a:pt x="0" y="253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321317" y="2418872"/>
            <a:ext cx="5088713" cy="1841714"/>
          </a:xfrm>
          <a:custGeom>
            <a:avLst/>
            <a:gdLst/>
            <a:ahLst/>
            <a:cxnLst/>
            <a:rect l="l" t="t" r="r" b="b"/>
            <a:pathLst>
              <a:path w="5088713" h="1841714">
                <a:moveTo>
                  <a:pt x="0" y="0"/>
                </a:moveTo>
                <a:lnTo>
                  <a:pt x="5088713" y="0"/>
                </a:lnTo>
                <a:lnTo>
                  <a:pt x="5088713" y="1841714"/>
                </a:lnTo>
                <a:lnTo>
                  <a:pt x="0" y="1841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649691" y="6679267"/>
            <a:ext cx="5491970" cy="3375016"/>
          </a:xfrm>
          <a:custGeom>
            <a:avLst/>
            <a:gdLst/>
            <a:ahLst/>
            <a:cxnLst/>
            <a:rect l="l" t="t" r="r" b="b"/>
            <a:pathLst>
              <a:path w="5491970" h="3375016">
                <a:moveTo>
                  <a:pt x="0" y="0"/>
                </a:moveTo>
                <a:lnTo>
                  <a:pt x="5491969" y="0"/>
                </a:lnTo>
                <a:lnTo>
                  <a:pt x="5491969" y="3375015"/>
                </a:lnTo>
                <a:lnTo>
                  <a:pt x="0" y="33750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8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548204" y="9544401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12284" y="7336161"/>
            <a:ext cx="9828946" cy="96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4"/>
              </a:lnSpc>
            </a:pPr>
            <a:endParaRPr/>
          </a:p>
          <a:p>
            <a:pPr marL="539748" lvl="1" indent="-269874" algn="l">
              <a:lnSpc>
                <a:spcPts val="39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Best Model: Random Forest Regressor (Lower MAE &amp; RMSE)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1188" y="2115911"/>
            <a:ext cx="329963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Linear Regression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532800" y="2063272"/>
            <a:ext cx="2697800" cy="355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Random Forest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46026" y="2018231"/>
            <a:ext cx="133137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LSTM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1493" y="1321741"/>
            <a:ext cx="3429535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Selecting Best Model  </a:t>
            </a:r>
          </a:p>
        </p:txBody>
      </p:sp>
    </p:spTree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31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92742" y="1118495"/>
            <a:ext cx="8046658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Technologies, Techniques, Algorithms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60699" y="174384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971444" y="94714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699" y="3140622"/>
            <a:ext cx="175712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Hardware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98040" y="5016714"/>
            <a:ext cx="3098780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Software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517820" y="2490624"/>
            <a:ext cx="14317003" cy="1980580"/>
            <a:chOff x="0" y="0"/>
            <a:chExt cx="3770733" cy="52163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70733" cy="521634"/>
            </a:xfrm>
            <a:custGeom>
              <a:avLst/>
              <a:gdLst/>
              <a:ahLst/>
              <a:cxnLst/>
              <a:rect l="l" t="t" r="r" b="b"/>
              <a:pathLst>
                <a:path w="3770733" h="521634">
                  <a:moveTo>
                    <a:pt x="27578" y="0"/>
                  </a:moveTo>
                  <a:lnTo>
                    <a:pt x="3743155" y="0"/>
                  </a:lnTo>
                  <a:cubicBezTo>
                    <a:pt x="3750470" y="0"/>
                    <a:pt x="3757484" y="2906"/>
                    <a:pt x="3762656" y="8077"/>
                  </a:cubicBezTo>
                  <a:cubicBezTo>
                    <a:pt x="3767828" y="13249"/>
                    <a:pt x="3770733" y="20264"/>
                    <a:pt x="3770733" y="27578"/>
                  </a:cubicBezTo>
                  <a:lnTo>
                    <a:pt x="3770733" y="494056"/>
                  </a:lnTo>
                  <a:cubicBezTo>
                    <a:pt x="3770733" y="501370"/>
                    <a:pt x="3767828" y="508385"/>
                    <a:pt x="3762656" y="513557"/>
                  </a:cubicBezTo>
                  <a:cubicBezTo>
                    <a:pt x="3757484" y="518729"/>
                    <a:pt x="3750470" y="521634"/>
                    <a:pt x="3743155" y="521634"/>
                  </a:cubicBezTo>
                  <a:lnTo>
                    <a:pt x="27578" y="521634"/>
                  </a:lnTo>
                  <a:cubicBezTo>
                    <a:pt x="20264" y="521634"/>
                    <a:pt x="13249" y="518729"/>
                    <a:pt x="8077" y="513557"/>
                  </a:cubicBezTo>
                  <a:cubicBezTo>
                    <a:pt x="2906" y="508385"/>
                    <a:pt x="0" y="501370"/>
                    <a:pt x="0" y="494056"/>
                  </a:cubicBezTo>
                  <a:lnTo>
                    <a:pt x="0" y="27578"/>
                  </a:lnTo>
                  <a:cubicBezTo>
                    <a:pt x="0" y="20264"/>
                    <a:pt x="2906" y="13249"/>
                    <a:pt x="8077" y="8077"/>
                  </a:cubicBezTo>
                  <a:cubicBezTo>
                    <a:pt x="13249" y="2906"/>
                    <a:pt x="20264" y="0"/>
                    <a:pt x="275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3770733" cy="597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ESP32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SHT30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NPK 7 in 1 soil sensor (N, P, K, EC, pH, Soil Moisture, Soil Temperature)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94666" y="5553398"/>
            <a:ext cx="4986481" cy="3209126"/>
            <a:chOff x="0" y="0"/>
            <a:chExt cx="1313312" cy="8452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13312" cy="845202"/>
            </a:xfrm>
            <a:custGeom>
              <a:avLst/>
              <a:gdLst/>
              <a:ahLst/>
              <a:cxnLst/>
              <a:rect l="l" t="t" r="r" b="b"/>
              <a:pathLst>
                <a:path w="1313312" h="845202">
                  <a:moveTo>
                    <a:pt x="79182" y="0"/>
                  </a:moveTo>
                  <a:lnTo>
                    <a:pt x="1234130" y="0"/>
                  </a:lnTo>
                  <a:cubicBezTo>
                    <a:pt x="1277861" y="0"/>
                    <a:pt x="1313312" y="35451"/>
                    <a:pt x="1313312" y="79182"/>
                  </a:cubicBezTo>
                  <a:lnTo>
                    <a:pt x="1313312" y="766020"/>
                  </a:lnTo>
                  <a:cubicBezTo>
                    <a:pt x="1313312" y="787021"/>
                    <a:pt x="1304970" y="807161"/>
                    <a:pt x="1290120" y="822010"/>
                  </a:cubicBezTo>
                  <a:cubicBezTo>
                    <a:pt x="1275271" y="836860"/>
                    <a:pt x="1255130" y="845202"/>
                    <a:pt x="1234130" y="845202"/>
                  </a:cubicBezTo>
                  <a:lnTo>
                    <a:pt x="79182" y="845202"/>
                  </a:lnTo>
                  <a:cubicBezTo>
                    <a:pt x="35451" y="845202"/>
                    <a:pt x="0" y="809751"/>
                    <a:pt x="0" y="766020"/>
                  </a:cubicBezTo>
                  <a:lnTo>
                    <a:pt x="0" y="79182"/>
                  </a:lnTo>
                  <a:cubicBezTo>
                    <a:pt x="0" y="35451"/>
                    <a:pt x="35451" y="0"/>
                    <a:pt x="7918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313312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Arduino IDE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Flutter (Mobile App)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FastAPI (Backend)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 MongoDB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Python (ML)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Google Collab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433276" y="5143500"/>
            <a:ext cx="412092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Techniques &amp; Algorithm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7727915" y="5656780"/>
            <a:ext cx="9683234" cy="2501056"/>
            <a:chOff x="0" y="0"/>
            <a:chExt cx="2550317" cy="6587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550317" cy="658714"/>
            </a:xfrm>
            <a:custGeom>
              <a:avLst/>
              <a:gdLst/>
              <a:ahLst/>
              <a:cxnLst/>
              <a:rect l="l" t="t" r="r" b="b"/>
              <a:pathLst>
                <a:path w="2550317" h="658714">
                  <a:moveTo>
                    <a:pt x="40775" y="0"/>
                  </a:moveTo>
                  <a:lnTo>
                    <a:pt x="2509541" y="0"/>
                  </a:lnTo>
                  <a:cubicBezTo>
                    <a:pt x="2532061" y="0"/>
                    <a:pt x="2550317" y="18256"/>
                    <a:pt x="2550317" y="40775"/>
                  </a:cubicBezTo>
                  <a:lnTo>
                    <a:pt x="2550317" y="617939"/>
                  </a:lnTo>
                  <a:cubicBezTo>
                    <a:pt x="2550317" y="640459"/>
                    <a:pt x="2532061" y="658714"/>
                    <a:pt x="2509541" y="658714"/>
                  </a:cubicBezTo>
                  <a:lnTo>
                    <a:pt x="40775" y="658714"/>
                  </a:lnTo>
                  <a:cubicBezTo>
                    <a:pt x="29961" y="658714"/>
                    <a:pt x="19590" y="654418"/>
                    <a:pt x="11943" y="646772"/>
                  </a:cubicBezTo>
                  <a:cubicBezTo>
                    <a:pt x="4296" y="639125"/>
                    <a:pt x="0" y="628753"/>
                    <a:pt x="0" y="617939"/>
                  </a:cubicBezTo>
                  <a:lnTo>
                    <a:pt x="0" y="40775"/>
                  </a:lnTo>
                  <a:cubicBezTo>
                    <a:pt x="0" y="29961"/>
                    <a:pt x="4296" y="19590"/>
                    <a:pt x="11943" y="11943"/>
                  </a:cubicBezTo>
                  <a:cubicBezTo>
                    <a:pt x="19590" y="4296"/>
                    <a:pt x="29961" y="0"/>
                    <a:pt x="4077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2550317" cy="734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Data preprocessing &amp; normalization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Rule-based nutrient interpretation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Store-and-forward offline buffering</a:t>
              </a:r>
            </a:p>
            <a:p>
              <a:pPr marL="647697" lvl="1" indent="-323848" algn="l">
                <a:lnSpc>
                  <a:spcPts val="3299"/>
                </a:lnSpc>
                <a:buFont typeface="Arial"/>
                <a:buChar char="•"/>
              </a:pPr>
              <a:r>
                <a:rPr lang="en-US" sz="29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Random Forest Regressor </a:t>
              </a:r>
            </a:p>
            <a:p>
              <a:pPr algn="l">
                <a:lnSpc>
                  <a:spcPts val="3299"/>
                </a:lnSpc>
              </a:pPr>
              <a:endParaRPr lang="en-US" sz="2999" b="1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endParaRPr>
            </a:p>
          </p:txBody>
        </p:sp>
      </p:grpSp>
    </p:spTree>
  </p:cSld>
  <p:clrMapOvr>
    <a:masterClrMapping/>
  </p:clrMapOvr>
  <p:transition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159" y="80159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159" y="9535737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79737" y="-1096003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740580" y="546644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32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665519" y="-884378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28709" y="1172492"/>
            <a:ext cx="14873524" cy="122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Functional, Non-Functional and User Requirements</a:t>
            </a:r>
          </a:p>
          <a:p>
            <a:pPr algn="just">
              <a:lnSpc>
                <a:spcPts val="4702"/>
              </a:lnSpc>
            </a:pPr>
            <a:endParaRPr lang="en-US" sz="3358" b="1">
              <a:solidFill>
                <a:srgbClr val="D30C20"/>
              </a:solidFill>
              <a:latin typeface="Arial MT Pro Bold"/>
              <a:ea typeface="Arial MT Pro Bold"/>
              <a:cs typeface="Arial MT Pro Bold"/>
              <a:sym typeface="Arial MT Pr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40858" y="254543"/>
            <a:ext cx="15357402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98627" y="9924876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051602" y="9551655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52659" y="2056693"/>
            <a:ext cx="390495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Functional Requirements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30501" y="2227181"/>
            <a:ext cx="5649236" cy="35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  <a:spcBef>
                <a:spcPct val="0"/>
              </a:spcBef>
            </a:pPr>
            <a:r>
              <a:rPr lang="en-US" sz="245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Non-Functional Requirements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96343" y="5814976"/>
            <a:ext cx="312277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User Requirements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02784" y="2482025"/>
            <a:ext cx="8084706" cy="3209126"/>
            <a:chOff x="0" y="0"/>
            <a:chExt cx="2129305" cy="8452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29305" cy="845202"/>
            </a:xfrm>
            <a:custGeom>
              <a:avLst/>
              <a:gdLst/>
              <a:ahLst/>
              <a:cxnLst/>
              <a:rect l="l" t="t" r="r" b="b"/>
              <a:pathLst>
                <a:path w="2129305" h="845202">
                  <a:moveTo>
                    <a:pt x="48838" y="0"/>
                  </a:moveTo>
                  <a:lnTo>
                    <a:pt x="2080468" y="0"/>
                  </a:lnTo>
                  <a:cubicBezTo>
                    <a:pt x="2107440" y="0"/>
                    <a:pt x="2129305" y="21865"/>
                    <a:pt x="2129305" y="48838"/>
                  </a:cubicBezTo>
                  <a:lnTo>
                    <a:pt x="2129305" y="796364"/>
                  </a:lnTo>
                  <a:cubicBezTo>
                    <a:pt x="2129305" y="823337"/>
                    <a:pt x="2107440" y="845202"/>
                    <a:pt x="2080468" y="845202"/>
                  </a:cubicBezTo>
                  <a:lnTo>
                    <a:pt x="48838" y="845202"/>
                  </a:lnTo>
                  <a:cubicBezTo>
                    <a:pt x="21865" y="845202"/>
                    <a:pt x="0" y="823337"/>
                    <a:pt x="0" y="796364"/>
                  </a:cubicBezTo>
                  <a:lnTo>
                    <a:pt x="0" y="48838"/>
                  </a:lnTo>
                  <a:cubicBezTo>
                    <a:pt x="0" y="21865"/>
                    <a:pt x="21865" y="0"/>
                    <a:pt x="488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2129305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Real-time Sensor Data Collection.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Secure Data Storage &amp; History.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EC Prediction Using Machine Learning.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Rule-Based Nutrient Interpretation.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Fertilizer Recommendation Generation.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Mobile Dashboard &amp; Action Tracking.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4234" y="6275351"/>
            <a:ext cx="8606991" cy="3209126"/>
            <a:chOff x="0" y="0"/>
            <a:chExt cx="2266862" cy="8452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66862" cy="845202"/>
            </a:xfrm>
            <a:custGeom>
              <a:avLst/>
              <a:gdLst/>
              <a:ahLst/>
              <a:cxnLst/>
              <a:rect l="l" t="t" r="r" b="b"/>
              <a:pathLst>
                <a:path w="2266862" h="845202">
                  <a:moveTo>
                    <a:pt x="45874" y="0"/>
                  </a:moveTo>
                  <a:lnTo>
                    <a:pt x="2220988" y="0"/>
                  </a:lnTo>
                  <a:cubicBezTo>
                    <a:pt x="2246323" y="0"/>
                    <a:pt x="2266862" y="20539"/>
                    <a:pt x="2266862" y="45874"/>
                  </a:cubicBezTo>
                  <a:lnTo>
                    <a:pt x="2266862" y="799328"/>
                  </a:lnTo>
                  <a:cubicBezTo>
                    <a:pt x="2266862" y="811494"/>
                    <a:pt x="2262029" y="823163"/>
                    <a:pt x="2253426" y="831766"/>
                  </a:cubicBezTo>
                  <a:cubicBezTo>
                    <a:pt x="2244822" y="840369"/>
                    <a:pt x="2233154" y="845202"/>
                    <a:pt x="2220988" y="845202"/>
                  </a:cubicBezTo>
                  <a:lnTo>
                    <a:pt x="45874" y="845202"/>
                  </a:lnTo>
                  <a:cubicBezTo>
                    <a:pt x="20539" y="845202"/>
                    <a:pt x="0" y="824663"/>
                    <a:pt x="0" y="799328"/>
                  </a:cubicBezTo>
                  <a:lnTo>
                    <a:pt x="0" y="45874"/>
                  </a:lnTo>
                  <a:cubicBezTo>
                    <a:pt x="0" y="20539"/>
                    <a:pt x="20539" y="0"/>
                    <a:pt x="4587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30C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2266862" cy="92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View Real-Time Soil &amp; Environmental Data.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Receive Clear Fertilizer Recommendations.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Understand Crop Growth Context.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Receive Alerts &amp; Notifications.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Reduce Fertilizer Waste &amp; Cost.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546734" y="2689142"/>
            <a:ext cx="8494083" cy="6579196"/>
            <a:chOff x="0" y="0"/>
            <a:chExt cx="2237125" cy="17327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37125" cy="1732792"/>
            </a:xfrm>
            <a:custGeom>
              <a:avLst/>
              <a:gdLst/>
              <a:ahLst/>
              <a:cxnLst/>
              <a:rect l="l" t="t" r="r" b="b"/>
              <a:pathLst>
                <a:path w="2237125" h="1732792">
                  <a:moveTo>
                    <a:pt x="46484" y="0"/>
                  </a:moveTo>
                  <a:lnTo>
                    <a:pt x="2190641" y="0"/>
                  </a:lnTo>
                  <a:cubicBezTo>
                    <a:pt x="2216313" y="0"/>
                    <a:pt x="2237125" y="20812"/>
                    <a:pt x="2237125" y="46484"/>
                  </a:cubicBezTo>
                  <a:lnTo>
                    <a:pt x="2237125" y="1686309"/>
                  </a:lnTo>
                  <a:cubicBezTo>
                    <a:pt x="2237125" y="1711981"/>
                    <a:pt x="2216313" y="1732792"/>
                    <a:pt x="2190641" y="1732792"/>
                  </a:cubicBezTo>
                  <a:lnTo>
                    <a:pt x="46484" y="1732792"/>
                  </a:lnTo>
                  <a:cubicBezTo>
                    <a:pt x="34156" y="1732792"/>
                    <a:pt x="22332" y="1727895"/>
                    <a:pt x="13615" y="1719177"/>
                  </a:cubicBezTo>
                  <a:cubicBezTo>
                    <a:pt x="4897" y="1710460"/>
                    <a:pt x="0" y="1698637"/>
                    <a:pt x="0" y="1686309"/>
                  </a:cubicBezTo>
                  <a:lnTo>
                    <a:pt x="0" y="46484"/>
                  </a:lnTo>
                  <a:cubicBezTo>
                    <a:pt x="0" y="34156"/>
                    <a:pt x="4897" y="22332"/>
                    <a:pt x="13615" y="13615"/>
                  </a:cubicBezTo>
                  <a:cubicBezTo>
                    <a:pt x="22332" y="4897"/>
                    <a:pt x="34156" y="0"/>
                    <a:pt x="464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10D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2237125" cy="1808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Performance -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Sensor data processing and fertilizer recommendations must update within a few seconds.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Usability-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Mobile interface must be simple, readable, and usable by non-technical farmers.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Reliability -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System must continue functioning during network failures using offline data buffering.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Security -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Sensor and user data must be securely transmitted and validated via backend APIs.</a:t>
              </a:r>
            </a:p>
            <a:p>
              <a:pPr marL="604518" lvl="1" indent="-302259" algn="l">
                <a:lnSpc>
                  <a:spcPts val="307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Mont Bold"/>
                  <a:ea typeface="Mont Bold"/>
                  <a:cs typeface="Mont Bold"/>
                  <a:sym typeface="Mont Bold"/>
                </a:rPr>
                <a:t>Maintainability- </a:t>
              </a:r>
              <a:r>
                <a:rPr lang="en-US" sz="27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Modular architecture allows independent updates to sensors, ML models, and UI.</a:t>
              </a:r>
            </a:p>
            <a:p>
              <a:pPr algn="l">
                <a:lnSpc>
                  <a:spcPts val="3079"/>
                </a:lnSpc>
              </a:pPr>
              <a:endParaRPr lang="en-US" sz="27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</p:txBody>
        </p:sp>
      </p:grpSp>
    </p:spTree>
  </p:cSld>
  <p:clrMapOvr>
    <a:masterClrMapping/>
  </p:clrMapOvr>
  <p:transition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33</a:t>
            </a:r>
          </a:p>
        </p:txBody>
      </p:sp>
      <p:sp>
        <p:nvSpPr>
          <p:cNvPr id="14" name="Freeform 14"/>
          <p:cNvSpPr/>
          <p:nvPr/>
        </p:nvSpPr>
        <p:spPr>
          <a:xfrm rot="2765646">
            <a:off x="17585360" y="-986251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764776" y="1944166"/>
            <a:ext cx="10357410" cy="7378150"/>
          </a:xfrm>
          <a:custGeom>
            <a:avLst/>
            <a:gdLst/>
            <a:ahLst/>
            <a:cxnLst/>
            <a:rect l="l" t="t" r="r" b="b"/>
            <a:pathLst>
              <a:path w="10357410" h="7378150">
                <a:moveTo>
                  <a:pt x="0" y="0"/>
                </a:moveTo>
                <a:lnTo>
                  <a:pt x="10357410" y="0"/>
                </a:lnTo>
                <a:lnTo>
                  <a:pt x="10357410" y="7378150"/>
                </a:lnTo>
                <a:lnTo>
                  <a:pt x="0" y="7378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42" r="-131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98336" y="205893"/>
            <a:ext cx="14277106" cy="5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Intelligent Nutrition Management for Greenhouse Roses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18468" y="1392176"/>
            <a:ext cx="7280388" cy="36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3"/>
              </a:lnSpc>
            </a:pPr>
            <a:r>
              <a:rPr lang="en-US" sz="246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HOW TO USE IN REAL-WORLD SCENARIO</a:t>
            </a:r>
          </a:p>
        </p:txBody>
      </p:sp>
      <p:sp>
        <p:nvSpPr>
          <p:cNvPr id="18" name="Freeform 18"/>
          <p:cNvSpPr/>
          <p:nvPr/>
        </p:nvSpPr>
        <p:spPr>
          <a:xfrm>
            <a:off x="5718468" y="98828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971444" y="9509596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IT22326522     |     PERERA W P M A N  |    25-26J-299 </a:t>
            </a:r>
          </a:p>
        </p:txBody>
      </p:sp>
    </p:spTree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4950" y="17511"/>
            <a:ext cx="10216954" cy="10251977"/>
            <a:chOff x="0" y="0"/>
            <a:chExt cx="812800" cy="815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36400" y="94515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27130" y="1519546"/>
            <a:ext cx="7043750" cy="7067895"/>
            <a:chOff x="0" y="0"/>
            <a:chExt cx="812800" cy="815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50675" y="1755163"/>
            <a:ext cx="6596661" cy="659666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665" t="-6120" r="-4257" b="-616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1319" y="7367414"/>
            <a:ext cx="10701208" cy="995658"/>
            <a:chOff x="0" y="0"/>
            <a:chExt cx="14268278" cy="132754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268278" cy="1327545"/>
              <a:chOff x="0" y="0"/>
              <a:chExt cx="4679145" cy="43535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79145" cy="435356"/>
              </a:xfrm>
              <a:custGeom>
                <a:avLst/>
                <a:gdLst/>
                <a:ahLst/>
                <a:cxnLst/>
                <a:rect l="l" t="t" r="r" b="b"/>
                <a:pathLst>
                  <a:path w="4679145" h="435356">
                    <a:moveTo>
                      <a:pt x="4475945" y="0"/>
                    </a:moveTo>
                    <a:cubicBezTo>
                      <a:pt x="4588169" y="0"/>
                      <a:pt x="4679145" y="97458"/>
                      <a:pt x="4679145" y="217678"/>
                    </a:cubicBezTo>
                    <a:cubicBezTo>
                      <a:pt x="4679145" y="337898"/>
                      <a:pt x="4588169" y="435356"/>
                      <a:pt x="4475945" y="435356"/>
                    </a:cubicBezTo>
                    <a:lnTo>
                      <a:pt x="203200" y="435356"/>
                    </a:lnTo>
                    <a:cubicBezTo>
                      <a:pt x="90976" y="435356"/>
                      <a:pt x="0" y="337898"/>
                      <a:pt x="0" y="217678"/>
                    </a:cubicBezTo>
                    <a:cubicBezTo>
                      <a:pt x="0" y="9745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A10D1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85725"/>
                <a:ext cx="4679145" cy="34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0434" y="284499"/>
              <a:ext cx="14007410" cy="844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5"/>
                </a:lnSpc>
              </a:pPr>
              <a:r>
                <a:rPr lang="en-US" sz="4585" b="1" spc="-238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Information Technology Specialization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4189" y="6440796"/>
            <a:ext cx="8235675" cy="54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8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IT22888648 - RODRIGO U M T 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1454" y="710960"/>
            <a:ext cx="10909221" cy="498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7"/>
              </a:lnSpc>
            </a:pPr>
            <a:r>
              <a:rPr lang="en-US" sz="889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</p:spTree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66577" y="2353544"/>
            <a:ext cx="8621423" cy="5512159"/>
          </a:xfrm>
          <a:custGeom>
            <a:avLst/>
            <a:gdLst/>
            <a:ahLst/>
            <a:cxnLst/>
            <a:rect l="l" t="t" r="r" b="b"/>
            <a:pathLst>
              <a:path w="8621423" h="5512159">
                <a:moveTo>
                  <a:pt x="0" y="0"/>
                </a:moveTo>
                <a:lnTo>
                  <a:pt x="8621423" y="0"/>
                </a:lnTo>
                <a:lnTo>
                  <a:pt x="8621423" y="5512160"/>
                </a:lnTo>
                <a:lnTo>
                  <a:pt x="0" y="551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75" t="-26048" b="-41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69901" y="3507633"/>
            <a:ext cx="6949460" cy="503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4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Greenhouse rose farming faces high energy costs.</a:t>
            </a:r>
          </a:p>
          <a:p>
            <a:pPr algn="just">
              <a:lnSpc>
                <a:spcPts val="4470"/>
              </a:lnSpc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just">
              <a:lnSpc>
                <a:spcPts val="44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Manual monitoring causes delayed stress detection.</a:t>
            </a:r>
          </a:p>
          <a:p>
            <a:pPr algn="just">
              <a:lnSpc>
                <a:spcPts val="4470"/>
              </a:lnSpc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just">
              <a:lnSpc>
                <a:spcPts val="44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Inefficient control leads to energy waste &amp; plant stress.</a:t>
            </a:r>
          </a:p>
          <a:p>
            <a:pPr algn="just">
              <a:lnSpc>
                <a:spcPts val="4470"/>
              </a:lnSpc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1596" y="2201144"/>
            <a:ext cx="6386703" cy="75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PROBLEM DEFINITION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52804" y="9397163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</p:spTree>
  </p:cSld>
  <p:clrMapOvr>
    <a:masterClrMapping/>
  </p:clrMapOvr>
  <p:transition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84665" y="1335445"/>
            <a:ext cx="8758798" cy="4190255"/>
          </a:xfrm>
          <a:custGeom>
            <a:avLst/>
            <a:gdLst/>
            <a:ahLst/>
            <a:cxnLst/>
            <a:rect l="l" t="t" r="r" b="b"/>
            <a:pathLst>
              <a:path w="8758798" h="4190255">
                <a:moveTo>
                  <a:pt x="0" y="0"/>
                </a:moveTo>
                <a:lnTo>
                  <a:pt x="8758798" y="0"/>
                </a:lnTo>
                <a:lnTo>
                  <a:pt x="8758798" y="4190255"/>
                </a:lnTo>
                <a:lnTo>
                  <a:pt x="0" y="4190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64" t="-63274" r="-4481" b="-650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312910" y="4809389"/>
            <a:ext cx="3595760" cy="3711752"/>
          </a:xfrm>
          <a:custGeom>
            <a:avLst/>
            <a:gdLst/>
            <a:ahLst/>
            <a:cxnLst/>
            <a:rect l="l" t="t" r="r" b="b"/>
            <a:pathLst>
              <a:path w="3595760" h="3711752">
                <a:moveTo>
                  <a:pt x="0" y="0"/>
                </a:moveTo>
                <a:lnTo>
                  <a:pt x="3595759" y="0"/>
                </a:lnTo>
                <a:lnTo>
                  <a:pt x="3595759" y="3711752"/>
                </a:lnTo>
                <a:lnTo>
                  <a:pt x="0" y="3711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058" t="-34291" r="-44731" b="-369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144000" y="5143500"/>
            <a:ext cx="3085755" cy="3085755"/>
          </a:xfrm>
          <a:custGeom>
            <a:avLst/>
            <a:gdLst/>
            <a:ahLst/>
            <a:cxnLst/>
            <a:rect l="l" t="t" r="r" b="b"/>
            <a:pathLst>
              <a:path w="3085755" h="3085755">
                <a:moveTo>
                  <a:pt x="0" y="0"/>
                </a:moveTo>
                <a:lnTo>
                  <a:pt x="3085755" y="0"/>
                </a:lnTo>
                <a:lnTo>
                  <a:pt x="3085755" y="3085755"/>
                </a:lnTo>
                <a:lnTo>
                  <a:pt x="0" y="3085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503089" y="5525700"/>
            <a:ext cx="3786361" cy="3001623"/>
          </a:xfrm>
          <a:custGeom>
            <a:avLst/>
            <a:gdLst/>
            <a:ahLst/>
            <a:cxnLst/>
            <a:rect l="l" t="t" r="r" b="b"/>
            <a:pathLst>
              <a:path w="3786361" h="3001623">
                <a:moveTo>
                  <a:pt x="0" y="0"/>
                </a:moveTo>
                <a:lnTo>
                  <a:pt x="3786361" y="0"/>
                </a:lnTo>
                <a:lnTo>
                  <a:pt x="3786361" y="3001623"/>
                </a:lnTo>
                <a:lnTo>
                  <a:pt x="0" y="30016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472" t="-31033" r="-15291" b="-36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65235" y="2940188"/>
            <a:ext cx="7881280" cy="553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4022"/>
              </a:lnSpc>
              <a:buFont typeface="Arial"/>
              <a:buChar char="•"/>
            </a:pPr>
            <a:r>
              <a:rPr lang="en-US" sz="2700" spc="-7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Centralized LoRa-based greenhouse monitoring.</a:t>
            </a:r>
          </a:p>
          <a:p>
            <a:pPr algn="l">
              <a:lnSpc>
                <a:spcPts val="4022"/>
              </a:lnSpc>
            </a:pPr>
            <a:endParaRPr lang="en-US" sz="2700" spc="-7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30" lvl="1" indent="-291465" algn="l">
              <a:lnSpc>
                <a:spcPts val="4022"/>
              </a:lnSpc>
              <a:buFont typeface="Arial"/>
              <a:buChar char="•"/>
            </a:pPr>
            <a:r>
              <a:rPr lang="en-US" sz="2700" spc="-7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ML model predicts plant stress levels.</a:t>
            </a:r>
          </a:p>
          <a:p>
            <a:pPr algn="l">
              <a:lnSpc>
                <a:spcPts val="4022"/>
              </a:lnSpc>
            </a:pPr>
            <a:endParaRPr lang="en-US" sz="2700" spc="-7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30" lvl="1" indent="-291465" algn="l">
              <a:lnSpc>
                <a:spcPts val="4022"/>
              </a:lnSpc>
              <a:buFont typeface="Arial"/>
              <a:buChar char="•"/>
            </a:pPr>
            <a:r>
              <a:rPr lang="en-US" sz="2700" spc="-7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AI-assisted energy optimization suggestions.</a:t>
            </a:r>
          </a:p>
          <a:p>
            <a:pPr algn="l">
              <a:lnSpc>
                <a:spcPts val="4022"/>
              </a:lnSpc>
            </a:pPr>
            <a:endParaRPr lang="en-US" sz="2700" spc="-7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30" lvl="1" indent="-291465" algn="l">
              <a:lnSpc>
                <a:spcPts val="4022"/>
              </a:lnSpc>
              <a:buFont typeface="Arial"/>
              <a:buChar char="•"/>
            </a:pPr>
            <a:r>
              <a:rPr lang="en-US" sz="2700" spc="-7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Mobile dashboard for alerts &amp; insights.</a:t>
            </a:r>
          </a:p>
          <a:p>
            <a:pPr algn="l">
              <a:lnSpc>
                <a:spcPts val="4022"/>
              </a:lnSpc>
            </a:pPr>
            <a:endParaRPr lang="en-US" sz="2700" spc="-7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30" lvl="1" indent="-291465" algn="l">
              <a:lnSpc>
                <a:spcPts val="4022"/>
              </a:lnSpc>
              <a:buFont typeface="Arial"/>
              <a:buChar char="•"/>
            </a:pPr>
            <a:r>
              <a:rPr lang="en-US" sz="2700" spc="-7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Supports offline operation.</a:t>
            </a:r>
          </a:p>
          <a:p>
            <a:pPr algn="l">
              <a:lnSpc>
                <a:spcPts val="4022"/>
              </a:lnSpc>
            </a:pPr>
            <a:endParaRPr lang="en-US" sz="2700" spc="-7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2804" y="9397163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5599" y="1674557"/>
            <a:ext cx="7949066" cy="67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PROPOSED SOLUTION</a:t>
            </a:r>
          </a:p>
        </p:txBody>
      </p:sp>
    </p:spTree>
  </p:cSld>
  <p:clrMapOvr>
    <a:masterClrMapping/>
  </p:clrMapOvr>
  <p:transition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37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252804" y="1523712"/>
            <a:ext cx="89294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COMPLETION AND FUTURE WORKS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317028" y="3041362"/>
            <a:ext cx="5122289" cy="501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Completed - (75%+)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48683" y="3089521"/>
            <a:ext cx="5550895" cy="501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Ongoing / Next Phase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62795" y="4045225"/>
            <a:ext cx="6856914" cy="4314443"/>
            <a:chOff x="0" y="0"/>
            <a:chExt cx="1805936" cy="11363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05936" cy="1136314"/>
            </a:xfrm>
            <a:custGeom>
              <a:avLst/>
              <a:gdLst/>
              <a:ahLst/>
              <a:cxnLst/>
              <a:rect l="l" t="t" r="r" b="b"/>
              <a:pathLst>
                <a:path w="1805936" h="1136314">
                  <a:moveTo>
                    <a:pt x="57582" y="0"/>
                  </a:moveTo>
                  <a:lnTo>
                    <a:pt x="1748354" y="0"/>
                  </a:lnTo>
                  <a:cubicBezTo>
                    <a:pt x="1780155" y="0"/>
                    <a:pt x="1805936" y="25781"/>
                    <a:pt x="1805936" y="57582"/>
                  </a:cubicBezTo>
                  <a:lnTo>
                    <a:pt x="1805936" y="1078732"/>
                  </a:lnTo>
                  <a:cubicBezTo>
                    <a:pt x="1805936" y="1110534"/>
                    <a:pt x="1780155" y="1136314"/>
                    <a:pt x="1748354" y="1136314"/>
                  </a:cubicBezTo>
                  <a:lnTo>
                    <a:pt x="57582" y="1136314"/>
                  </a:lnTo>
                  <a:cubicBezTo>
                    <a:pt x="25781" y="1136314"/>
                    <a:pt x="0" y="1110534"/>
                    <a:pt x="0" y="1078732"/>
                  </a:cubicBezTo>
                  <a:lnTo>
                    <a:pt x="0" y="57582"/>
                  </a:lnTo>
                  <a:cubicBezTo>
                    <a:pt x="0" y="25781"/>
                    <a:pt x="25781" y="0"/>
                    <a:pt x="5758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805936" cy="1212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IoT sensor integration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Real-time data ingestion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Stress prediction ML model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Database &amp; API integration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Mobile UI for visualization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09914" y="4045225"/>
            <a:ext cx="7571132" cy="4314443"/>
            <a:chOff x="0" y="0"/>
            <a:chExt cx="1994043" cy="11363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94043" cy="1136314"/>
            </a:xfrm>
            <a:custGeom>
              <a:avLst/>
              <a:gdLst/>
              <a:ahLst/>
              <a:cxnLst/>
              <a:rect l="l" t="t" r="r" b="b"/>
              <a:pathLst>
                <a:path w="1994043" h="1136314">
                  <a:moveTo>
                    <a:pt x="52150" y="0"/>
                  </a:moveTo>
                  <a:lnTo>
                    <a:pt x="1941893" y="0"/>
                  </a:lnTo>
                  <a:cubicBezTo>
                    <a:pt x="1970694" y="0"/>
                    <a:pt x="1994043" y="23349"/>
                    <a:pt x="1994043" y="52150"/>
                  </a:cubicBezTo>
                  <a:lnTo>
                    <a:pt x="1994043" y="1084164"/>
                  </a:lnTo>
                  <a:cubicBezTo>
                    <a:pt x="1994043" y="1112966"/>
                    <a:pt x="1970694" y="1136314"/>
                    <a:pt x="1941893" y="1136314"/>
                  </a:cubicBezTo>
                  <a:lnTo>
                    <a:pt x="52150" y="1136314"/>
                  </a:lnTo>
                  <a:cubicBezTo>
                    <a:pt x="23349" y="1136314"/>
                    <a:pt x="0" y="1112966"/>
                    <a:pt x="0" y="1084164"/>
                  </a:cubicBezTo>
                  <a:lnTo>
                    <a:pt x="0" y="52150"/>
                  </a:lnTo>
                  <a:cubicBezTo>
                    <a:pt x="0" y="23349"/>
                    <a:pt x="23349" y="0"/>
                    <a:pt x="521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994043" cy="1212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Energy optimization ML</a:t>
              </a:r>
            </a:p>
            <a:p>
              <a:pPr algn="l">
                <a:lnSpc>
                  <a:spcPts val="2859"/>
                </a:lnSpc>
              </a:pPr>
              <a:endParaRPr lang="en-US" sz="2599" dirty="0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 UI enhancements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52804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</p:spTree>
  </p:cSld>
  <p:clrMapOvr>
    <a:masterClrMapping/>
  </p:clrMapOvr>
  <p:transition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38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5235" y="6358476"/>
            <a:ext cx="11644151" cy="2899824"/>
          </a:xfrm>
          <a:custGeom>
            <a:avLst/>
            <a:gdLst/>
            <a:ahLst/>
            <a:cxnLst/>
            <a:rect l="l" t="t" r="r" b="b"/>
            <a:pathLst>
              <a:path w="11644151" h="2899824">
                <a:moveTo>
                  <a:pt x="0" y="0"/>
                </a:moveTo>
                <a:lnTo>
                  <a:pt x="11644151" y="0"/>
                </a:lnTo>
                <a:lnTo>
                  <a:pt x="11644151" y="2899824"/>
                </a:lnTo>
                <a:lnTo>
                  <a:pt x="0" y="2899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39" t="-27904" r="-89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14889" y="2715482"/>
            <a:ext cx="5136243" cy="6341041"/>
          </a:xfrm>
          <a:custGeom>
            <a:avLst/>
            <a:gdLst/>
            <a:ahLst/>
            <a:cxnLst/>
            <a:rect l="l" t="t" r="r" b="b"/>
            <a:pathLst>
              <a:path w="5136243" h="6341041">
                <a:moveTo>
                  <a:pt x="0" y="0"/>
                </a:moveTo>
                <a:lnTo>
                  <a:pt x="5136243" y="0"/>
                </a:lnTo>
                <a:lnTo>
                  <a:pt x="5136243" y="6341041"/>
                </a:lnTo>
                <a:lnTo>
                  <a:pt x="0" y="634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976616" y="1638794"/>
            <a:ext cx="4132770" cy="4367525"/>
          </a:xfrm>
          <a:custGeom>
            <a:avLst/>
            <a:gdLst/>
            <a:ahLst/>
            <a:cxnLst/>
            <a:rect l="l" t="t" r="r" b="b"/>
            <a:pathLst>
              <a:path w="4132770" h="4367525">
                <a:moveTo>
                  <a:pt x="0" y="0"/>
                </a:moveTo>
                <a:lnTo>
                  <a:pt x="4132770" y="0"/>
                </a:lnTo>
                <a:lnTo>
                  <a:pt x="4132770" y="4367525"/>
                </a:lnTo>
                <a:lnTo>
                  <a:pt x="0" y="43675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78305" y="3473246"/>
            <a:ext cx="6366033" cy="2127466"/>
          </a:xfrm>
          <a:custGeom>
            <a:avLst/>
            <a:gdLst/>
            <a:ahLst/>
            <a:cxnLst/>
            <a:rect l="l" t="t" r="r" b="b"/>
            <a:pathLst>
              <a:path w="6366033" h="2127466">
                <a:moveTo>
                  <a:pt x="0" y="0"/>
                </a:moveTo>
                <a:lnTo>
                  <a:pt x="6366033" y="0"/>
                </a:lnTo>
                <a:lnTo>
                  <a:pt x="6366033" y="2127466"/>
                </a:lnTo>
                <a:lnTo>
                  <a:pt x="0" y="2127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887" t="-226480" r="-55229" b="-421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11520" y="1312869"/>
            <a:ext cx="759616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EVIDENCE OF COMPLETION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9722" y="2211660"/>
            <a:ext cx="569446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IOT Integration and Testing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52804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</p:spTree>
  </p:cSld>
  <p:clrMapOvr>
    <a:masterClrMapping/>
  </p:clrMapOvr>
  <p:transition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39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5235" y="6715956"/>
            <a:ext cx="12774536" cy="2251512"/>
          </a:xfrm>
          <a:custGeom>
            <a:avLst/>
            <a:gdLst/>
            <a:ahLst/>
            <a:cxnLst/>
            <a:rect l="l" t="t" r="r" b="b"/>
            <a:pathLst>
              <a:path w="12774536" h="2251512">
                <a:moveTo>
                  <a:pt x="0" y="0"/>
                </a:moveTo>
                <a:lnTo>
                  <a:pt x="12774537" y="0"/>
                </a:lnTo>
                <a:lnTo>
                  <a:pt x="12774537" y="2251512"/>
                </a:lnTo>
                <a:lnTo>
                  <a:pt x="0" y="2251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540721" y="1780666"/>
            <a:ext cx="6430800" cy="2443365"/>
          </a:xfrm>
          <a:custGeom>
            <a:avLst/>
            <a:gdLst/>
            <a:ahLst/>
            <a:cxnLst/>
            <a:rect l="l" t="t" r="r" b="b"/>
            <a:pathLst>
              <a:path w="6430800" h="2443365">
                <a:moveTo>
                  <a:pt x="0" y="0"/>
                </a:moveTo>
                <a:lnTo>
                  <a:pt x="6430800" y="0"/>
                </a:lnTo>
                <a:lnTo>
                  <a:pt x="6430800" y="2443364"/>
                </a:lnTo>
                <a:lnTo>
                  <a:pt x="0" y="2443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239772" y="4738380"/>
            <a:ext cx="4827153" cy="3955151"/>
          </a:xfrm>
          <a:custGeom>
            <a:avLst/>
            <a:gdLst/>
            <a:ahLst/>
            <a:cxnLst/>
            <a:rect l="l" t="t" r="r" b="b"/>
            <a:pathLst>
              <a:path w="4827153" h="3955151">
                <a:moveTo>
                  <a:pt x="0" y="0"/>
                </a:moveTo>
                <a:lnTo>
                  <a:pt x="4827153" y="0"/>
                </a:lnTo>
                <a:lnTo>
                  <a:pt x="4827153" y="3955152"/>
                </a:lnTo>
                <a:lnTo>
                  <a:pt x="0" y="3955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54832" y="1139958"/>
            <a:ext cx="598519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Evidence of Completion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1957" y="1985197"/>
            <a:ext cx="682748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Data Pre-Processing &amp; Training the model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52804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73506" y="3011873"/>
            <a:ext cx="4320198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Stress Prediction Model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3452287"/>
            <a:ext cx="8675088" cy="2993555"/>
            <a:chOff x="0" y="0"/>
            <a:chExt cx="2284797" cy="7884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84797" cy="788426"/>
            </a:xfrm>
            <a:custGeom>
              <a:avLst/>
              <a:gdLst/>
              <a:ahLst/>
              <a:cxnLst/>
              <a:rect l="l" t="t" r="r" b="b"/>
              <a:pathLst>
                <a:path w="2284797" h="788426">
                  <a:moveTo>
                    <a:pt x="45514" y="0"/>
                  </a:moveTo>
                  <a:lnTo>
                    <a:pt x="2239283" y="0"/>
                  </a:lnTo>
                  <a:cubicBezTo>
                    <a:pt x="2264420" y="0"/>
                    <a:pt x="2284797" y="20377"/>
                    <a:pt x="2284797" y="45514"/>
                  </a:cubicBezTo>
                  <a:lnTo>
                    <a:pt x="2284797" y="742912"/>
                  </a:lnTo>
                  <a:cubicBezTo>
                    <a:pt x="2284797" y="768049"/>
                    <a:pt x="2264420" y="788426"/>
                    <a:pt x="2239283" y="788426"/>
                  </a:cubicBezTo>
                  <a:lnTo>
                    <a:pt x="45514" y="788426"/>
                  </a:lnTo>
                  <a:cubicBezTo>
                    <a:pt x="20377" y="788426"/>
                    <a:pt x="0" y="768049"/>
                    <a:pt x="0" y="742912"/>
                  </a:cubicBezTo>
                  <a:lnTo>
                    <a:pt x="0" y="45514"/>
                  </a:lnTo>
                  <a:cubicBezTo>
                    <a:pt x="0" y="20377"/>
                    <a:pt x="20377" y="0"/>
                    <a:pt x="455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9525"/>
              <a:ext cx="2284797" cy="778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Type: Machine Learning (Random Forest Classifier)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Inputs: Temperature, Humidity, UV, Soil Moisture, Air Quality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Output: Plant Stress Level → LOW / MEDIUM / HIGH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Purpose: Detection of plant stress</a:t>
              </a: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Performance: ~86% accuracy on sensor data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3216" y="6751612"/>
            <a:ext cx="11824784" cy="3532665"/>
            <a:chOff x="0" y="0"/>
            <a:chExt cx="3348099" cy="997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48099" cy="997850"/>
            </a:xfrm>
            <a:custGeom>
              <a:avLst/>
              <a:gdLst/>
              <a:ahLst/>
              <a:cxnLst/>
              <a:rect l="l" t="t" r="r" b="b"/>
              <a:pathLst>
                <a:path w="3348099" h="997850">
                  <a:moveTo>
                    <a:pt x="57247" y="0"/>
                  </a:moveTo>
                  <a:lnTo>
                    <a:pt x="3290852" y="0"/>
                  </a:lnTo>
                  <a:cubicBezTo>
                    <a:pt x="3322469" y="0"/>
                    <a:pt x="3348099" y="25630"/>
                    <a:pt x="3348099" y="57247"/>
                  </a:cubicBezTo>
                  <a:lnTo>
                    <a:pt x="3348099" y="940603"/>
                  </a:lnTo>
                  <a:cubicBezTo>
                    <a:pt x="3348099" y="955786"/>
                    <a:pt x="3342068" y="970347"/>
                    <a:pt x="3331332" y="981083"/>
                  </a:cubicBezTo>
                  <a:cubicBezTo>
                    <a:pt x="3320596" y="991819"/>
                    <a:pt x="3306035" y="997850"/>
                    <a:pt x="3290852" y="997850"/>
                  </a:cubicBezTo>
                  <a:lnTo>
                    <a:pt x="57247" y="997850"/>
                  </a:lnTo>
                  <a:cubicBezTo>
                    <a:pt x="42064" y="997850"/>
                    <a:pt x="27503" y="991819"/>
                    <a:pt x="16767" y="981083"/>
                  </a:cubicBezTo>
                  <a:cubicBezTo>
                    <a:pt x="6031" y="970347"/>
                    <a:pt x="0" y="955786"/>
                    <a:pt x="0" y="940603"/>
                  </a:cubicBezTo>
                  <a:lnTo>
                    <a:pt x="0" y="57247"/>
                  </a:lnTo>
                  <a:cubicBezTo>
                    <a:pt x="0" y="42064"/>
                    <a:pt x="6031" y="27503"/>
                    <a:pt x="16767" y="16767"/>
                  </a:cubicBezTo>
                  <a:cubicBezTo>
                    <a:pt x="27503" y="6031"/>
                    <a:pt x="42064" y="0"/>
                    <a:pt x="57247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348099" cy="97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928261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926080" y="997986"/>
            <a:ext cx="8404932" cy="93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Commercialization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463216" y="3819740"/>
            <a:ext cx="6166952" cy="5863743"/>
            <a:chOff x="0" y="0"/>
            <a:chExt cx="8222602" cy="78183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22602" cy="7818324"/>
            </a:xfrm>
            <a:custGeom>
              <a:avLst/>
              <a:gdLst/>
              <a:ahLst/>
              <a:cxnLst/>
              <a:rect l="l" t="t" r="r" b="b"/>
              <a:pathLst>
                <a:path w="8222602" h="7818324">
                  <a:moveTo>
                    <a:pt x="0" y="0"/>
                  </a:moveTo>
                  <a:lnTo>
                    <a:pt x="8222602" y="0"/>
                  </a:lnTo>
                  <a:lnTo>
                    <a:pt x="8222602" y="7818324"/>
                  </a:lnTo>
                  <a:lnTo>
                    <a:pt x="0" y="781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237142" y="1633307"/>
              <a:ext cx="5748319" cy="5466700"/>
              <a:chOff x="0" y="0"/>
              <a:chExt cx="1135470" cy="10798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5470" cy="1079842"/>
              </a:xfrm>
              <a:custGeom>
                <a:avLst/>
                <a:gdLst/>
                <a:ahLst/>
                <a:cxnLst/>
                <a:rect l="l" t="t" r="r" b="b"/>
                <a:pathLst>
                  <a:path w="1135470" h="1079842">
                    <a:moveTo>
                      <a:pt x="91583" y="0"/>
                    </a:moveTo>
                    <a:lnTo>
                      <a:pt x="1043887" y="0"/>
                    </a:lnTo>
                    <a:cubicBezTo>
                      <a:pt x="1068176" y="0"/>
                      <a:pt x="1091471" y="9649"/>
                      <a:pt x="1108646" y="26824"/>
                    </a:cubicBezTo>
                    <a:cubicBezTo>
                      <a:pt x="1125821" y="43999"/>
                      <a:pt x="1135470" y="67294"/>
                      <a:pt x="1135470" y="91583"/>
                    </a:cubicBezTo>
                    <a:lnTo>
                      <a:pt x="1135470" y="988259"/>
                    </a:lnTo>
                    <a:cubicBezTo>
                      <a:pt x="1135470" y="1012548"/>
                      <a:pt x="1125821" y="1035843"/>
                      <a:pt x="1108646" y="1053018"/>
                    </a:cubicBezTo>
                    <a:cubicBezTo>
                      <a:pt x="1091471" y="1070193"/>
                      <a:pt x="1068176" y="1079842"/>
                      <a:pt x="1043887" y="1079842"/>
                    </a:cubicBezTo>
                    <a:lnTo>
                      <a:pt x="91583" y="1079842"/>
                    </a:lnTo>
                    <a:cubicBezTo>
                      <a:pt x="67294" y="1079842"/>
                      <a:pt x="43999" y="1070193"/>
                      <a:pt x="26824" y="1053018"/>
                    </a:cubicBezTo>
                    <a:cubicBezTo>
                      <a:pt x="9649" y="1035843"/>
                      <a:pt x="0" y="1012548"/>
                      <a:pt x="0" y="988259"/>
                    </a:cubicBezTo>
                    <a:lnTo>
                      <a:pt x="0" y="91583"/>
                    </a:lnTo>
                    <a:cubicBezTo>
                      <a:pt x="0" y="67294"/>
                      <a:pt x="9649" y="43999"/>
                      <a:pt x="26824" y="26824"/>
                    </a:cubicBezTo>
                    <a:cubicBezTo>
                      <a:pt x="43999" y="9649"/>
                      <a:pt x="67294" y="0"/>
                      <a:pt x="915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D30C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1135470" cy="11369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600578" y="542926"/>
              <a:ext cx="3021446" cy="3021446"/>
              <a:chOff x="0" y="0"/>
              <a:chExt cx="596829" cy="59682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6829" cy="596829"/>
              </a:xfrm>
              <a:custGeom>
                <a:avLst/>
                <a:gdLst/>
                <a:ahLst/>
                <a:cxnLst/>
                <a:rect l="l" t="t" r="r" b="b"/>
                <a:pathLst>
                  <a:path w="596829" h="596829">
                    <a:moveTo>
                      <a:pt x="146907" y="0"/>
                    </a:moveTo>
                    <a:lnTo>
                      <a:pt x="449922" y="0"/>
                    </a:lnTo>
                    <a:cubicBezTo>
                      <a:pt x="488884" y="0"/>
                      <a:pt x="526251" y="15478"/>
                      <a:pt x="553801" y="43028"/>
                    </a:cubicBezTo>
                    <a:cubicBezTo>
                      <a:pt x="581351" y="70578"/>
                      <a:pt x="596829" y="107944"/>
                      <a:pt x="596829" y="146907"/>
                    </a:cubicBezTo>
                    <a:lnTo>
                      <a:pt x="596829" y="449922"/>
                    </a:lnTo>
                    <a:cubicBezTo>
                      <a:pt x="596829" y="488884"/>
                      <a:pt x="581351" y="526251"/>
                      <a:pt x="553801" y="553801"/>
                    </a:cubicBezTo>
                    <a:cubicBezTo>
                      <a:pt x="526251" y="581351"/>
                      <a:pt x="488884" y="596829"/>
                      <a:pt x="449922" y="596829"/>
                    </a:cubicBezTo>
                    <a:lnTo>
                      <a:pt x="146907" y="596829"/>
                    </a:lnTo>
                    <a:cubicBezTo>
                      <a:pt x="107944" y="596829"/>
                      <a:pt x="70578" y="581351"/>
                      <a:pt x="43028" y="553801"/>
                    </a:cubicBezTo>
                    <a:cubicBezTo>
                      <a:pt x="15478" y="526251"/>
                      <a:pt x="0" y="488884"/>
                      <a:pt x="0" y="449922"/>
                    </a:cubicBezTo>
                    <a:lnTo>
                      <a:pt x="0" y="146907"/>
                    </a:lnTo>
                    <a:cubicBezTo>
                      <a:pt x="0" y="107944"/>
                      <a:pt x="15478" y="70578"/>
                      <a:pt x="43028" y="43028"/>
                    </a:cubicBezTo>
                    <a:cubicBezTo>
                      <a:pt x="70578" y="15478"/>
                      <a:pt x="107944" y="0"/>
                      <a:pt x="146907" y="0"/>
                    </a:cubicBezTo>
                    <a:close/>
                  </a:path>
                </a:pathLst>
              </a:custGeom>
              <a:solidFill>
                <a:srgbClr val="D30C2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596829" cy="6539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3604032" y="1219132"/>
              <a:ext cx="1014538" cy="1623261"/>
            </a:xfrm>
            <a:custGeom>
              <a:avLst/>
              <a:gdLst/>
              <a:ahLst/>
              <a:cxnLst/>
              <a:rect l="l" t="t" r="r" b="b"/>
              <a:pathLst>
                <a:path w="1014538" h="1623261">
                  <a:moveTo>
                    <a:pt x="0" y="0"/>
                  </a:moveTo>
                  <a:lnTo>
                    <a:pt x="1014538" y="0"/>
                  </a:lnTo>
                  <a:lnTo>
                    <a:pt x="1014538" y="1623261"/>
                  </a:lnTo>
                  <a:lnTo>
                    <a:pt x="0" y="1623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071356" y="4245382"/>
              <a:ext cx="4079890" cy="48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D30C2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FREE PLAN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56411" y="5037205"/>
              <a:ext cx="4709781" cy="805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b="1">
                  <a:solidFill>
                    <a:srgbClr val="54545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Free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94170" y="3682963"/>
            <a:ext cx="6166952" cy="5863743"/>
            <a:chOff x="0" y="0"/>
            <a:chExt cx="8222602" cy="78183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22602" cy="7818324"/>
            </a:xfrm>
            <a:custGeom>
              <a:avLst/>
              <a:gdLst/>
              <a:ahLst/>
              <a:cxnLst/>
              <a:rect l="l" t="t" r="r" b="b"/>
              <a:pathLst>
                <a:path w="8222602" h="7818324">
                  <a:moveTo>
                    <a:pt x="0" y="0"/>
                  </a:moveTo>
                  <a:lnTo>
                    <a:pt x="8222602" y="0"/>
                  </a:lnTo>
                  <a:lnTo>
                    <a:pt x="8222602" y="7818324"/>
                  </a:lnTo>
                  <a:lnTo>
                    <a:pt x="0" y="781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237142" y="1633307"/>
              <a:ext cx="5748319" cy="5466700"/>
              <a:chOff x="0" y="0"/>
              <a:chExt cx="1135470" cy="107984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135470" cy="1079842"/>
              </a:xfrm>
              <a:custGeom>
                <a:avLst/>
                <a:gdLst/>
                <a:ahLst/>
                <a:cxnLst/>
                <a:rect l="l" t="t" r="r" b="b"/>
                <a:pathLst>
                  <a:path w="1135470" h="1079842">
                    <a:moveTo>
                      <a:pt x="91583" y="0"/>
                    </a:moveTo>
                    <a:lnTo>
                      <a:pt x="1043887" y="0"/>
                    </a:lnTo>
                    <a:cubicBezTo>
                      <a:pt x="1068176" y="0"/>
                      <a:pt x="1091471" y="9649"/>
                      <a:pt x="1108646" y="26824"/>
                    </a:cubicBezTo>
                    <a:cubicBezTo>
                      <a:pt x="1125821" y="43999"/>
                      <a:pt x="1135470" y="67294"/>
                      <a:pt x="1135470" y="91583"/>
                    </a:cubicBezTo>
                    <a:lnTo>
                      <a:pt x="1135470" y="988259"/>
                    </a:lnTo>
                    <a:cubicBezTo>
                      <a:pt x="1135470" y="1012548"/>
                      <a:pt x="1125821" y="1035843"/>
                      <a:pt x="1108646" y="1053018"/>
                    </a:cubicBezTo>
                    <a:cubicBezTo>
                      <a:pt x="1091471" y="1070193"/>
                      <a:pt x="1068176" y="1079842"/>
                      <a:pt x="1043887" y="1079842"/>
                    </a:cubicBezTo>
                    <a:lnTo>
                      <a:pt x="91583" y="1079842"/>
                    </a:lnTo>
                    <a:cubicBezTo>
                      <a:pt x="67294" y="1079842"/>
                      <a:pt x="43999" y="1070193"/>
                      <a:pt x="26824" y="1053018"/>
                    </a:cubicBezTo>
                    <a:cubicBezTo>
                      <a:pt x="9649" y="1035843"/>
                      <a:pt x="0" y="1012548"/>
                      <a:pt x="0" y="988259"/>
                    </a:cubicBezTo>
                    <a:lnTo>
                      <a:pt x="0" y="91583"/>
                    </a:lnTo>
                    <a:cubicBezTo>
                      <a:pt x="0" y="67294"/>
                      <a:pt x="9649" y="43999"/>
                      <a:pt x="26824" y="26824"/>
                    </a:cubicBezTo>
                    <a:cubicBezTo>
                      <a:pt x="43999" y="9649"/>
                      <a:pt x="67294" y="0"/>
                      <a:pt x="915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D30C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57150"/>
                <a:ext cx="1135470" cy="11369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621184" y="542926"/>
              <a:ext cx="3021446" cy="3021446"/>
              <a:chOff x="0" y="0"/>
              <a:chExt cx="596829" cy="59682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6829" cy="596829"/>
              </a:xfrm>
              <a:custGeom>
                <a:avLst/>
                <a:gdLst/>
                <a:ahLst/>
                <a:cxnLst/>
                <a:rect l="l" t="t" r="r" b="b"/>
                <a:pathLst>
                  <a:path w="596829" h="596829">
                    <a:moveTo>
                      <a:pt x="146907" y="0"/>
                    </a:moveTo>
                    <a:lnTo>
                      <a:pt x="449922" y="0"/>
                    </a:lnTo>
                    <a:cubicBezTo>
                      <a:pt x="488884" y="0"/>
                      <a:pt x="526251" y="15478"/>
                      <a:pt x="553801" y="43028"/>
                    </a:cubicBezTo>
                    <a:cubicBezTo>
                      <a:pt x="581351" y="70578"/>
                      <a:pt x="596829" y="107944"/>
                      <a:pt x="596829" y="146907"/>
                    </a:cubicBezTo>
                    <a:lnTo>
                      <a:pt x="596829" y="449922"/>
                    </a:lnTo>
                    <a:cubicBezTo>
                      <a:pt x="596829" y="488884"/>
                      <a:pt x="581351" y="526251"/>
                      <a:pt x="553801" y="553801"/>
                    </a:cubicBezTo>
                    <a:cubicBezTo>
                      <a:pt x="526251" y="581351"/>
                      <a:pt x="488884" y="596829"/>
                      <a:pt x="449922" y="596829"/>
                    </a:cubicBezTo>
                    <a:lnTo>
                      <a:pt x="146907" y="596829"/>
                    </a:lnTo>
                    <a:cubicBezTo>
                      <a:pt x="107944" y="596829"/>
                      <a:pt x="70578" y="581351"/>
                      <a:pt x="43028" y="553801"/>
                    </a:cubicBezTo>
                    <a:cubicBezTo>
                      <a:pt x="15478" y="526251"/>
                      <a:pt x="0" y="488884"/>
                      <a:pt x="0" y="449922"/>
                    </a:cubicBezTo>
                    <a:lnTo>
                      <a:pt x="0" y="146907"/>
                    </a:lnTo>
                    <a:cubicBezTo>
                      <a:pt x="0" y="107944"/>
                      <a:pt x="15478" y="70578"/>
                      <a:pt x="43028" y="43028"/>
                    </a:cubicBezTo>
                    <a:cubicBezTo>
                      <a:pt x="70578" y="15478"/>
                      <a:pt x="107944" y="0"/>
                      <a:pt x="146907" y="0"/>
                    </a:cubicBezTo>
                    <a:close/>
                  </a:path>
                </a:pathLst>
              </a:custGeom>
              <a:solidFill>
                <a:srgbClr val="D30C2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596829" cy="6539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614512" y="1388072"/>
              <a:ext cx="1012417" cy="1361233"/>
            </a:xfrm>
            <a:custGeom>
              <a:avLst/>
              <a:gdLst/>
              <a:ahLst/>
              <a:cxnLst/>
              <a:rect l="l" t="t" r="r" b="b"/>
              <a:pathLst>
                <a:path w="1012417" h="1361233">
                  <a:moveTo>
                    <a:pt x="0" y="0"/>
                  </a:moveTo>
                  <a:lnTo>
                    <a:pt x="1012417" y="0"/>
                  </a:lnTo>
                  <a:lnTo>
                    <a:pt x="1012417" y="1361233"/>
                  </a:lnTo>
                  <a:lnTo>
                    <a:pt x="0" y="136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071356" y="4245382"/>
              <a:ext cx="4079890" cy="48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 b="1">
                  <a:solidFill>
                    <a:srgbClr val="D30C2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PREMIUM PLAN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56411" y="5037205"/>
              <a:ext cx="4709781" cy="165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54545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RS.</a:t>
              </a:r>
              <a:r>
                <a:rPr lang="en-US" sz="3599" b="1" u="none" strike="noStrike">
                  <a:solidFill>
                    <a:srgbClr val="54545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20000</a:t>
              </a:r>
            </a:p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 u="none" strike="noStrike">
                  <a:solidFill>
                    <a:srgbClr val="54545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per month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6986" y="2448833"/>
            <a:ext cx="10952219" cy="76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6"/>
              </a:lnSpc>
            </a:pPr>
            <a:r>
              <a:rPr lang="en-US" sz="4047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Application cost: RS.20000(Per Month)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1773" y="3890404"/>
            <a:ext cx="6137533" cy="419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Target Audience:</a:t>
            </a:r>
            <a:r>
              <a:rPr lang="en-US" sz="3989" b="1">
                <a:solidFill>
                  <a:srgbClr val="000000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</a:p>
          <a:p>
            <a:pPr marL="861397" lvl="1" indent="-430699" algn="l">
              <a:lnSpc>
                <a:spcPts val="5585"/>
              </a:lnSpc>
              <a:buFont typeface="Arial"/>
              <a:buChar char="•"/>
            </a:pPr>
            <a:r>
              <a:rPr lang="en-US" sz="3989" b="1">
                <a:solidFill>
                  <a:srgbClr val="000000"/>
                </a:solidFill>
                <a:latin typeface="Saira Bold"/>
                <a:ea typeface="Saira Bold"/>
                <a:cs typeface="Saira Bold"/>
                <a:sym typeface="Saira Bold"/>
              </a:rPr>
              <a:t>Middle Scale Greenhouse Rose Farmers</a:t>
            </a:r>
          </a:p>
          <a:p>
            <a:pPr marL="861397" lvl="1" indent="-430699" algn="l">
              <a:lnSpc>
                <a:spcPts val="5585"/>
              </a:lnSpc>
              <a:buFont typeface="Arial"/>
              <a:buChar char="•"/>
            </a:pPr>
            <a:r>
              <a:rPr lang="en-US" sz="3989" b="1">
                <a:solidFill>
                  <a:srgbClr val="000000"/>
                </a:solidFill>
                <a:latin typeface="Saira Bold"/>
                <a:ea typeface="Saira Bold"/>
                <a:cs typeface="Saira Bold"/>
                <a:sym typeface="Saira Bold"/>
              </a:rPr>
              <a:t>Florists</a:t>
            </a:r>
          </a:p>
          <a:p>
            <a:pPr algn="l">
              <a:lnSpc>
                <a:spcPts val="5585"/>
              </a:lnSpc>
              <a:spcBef>
                <a:spcPct val="0"/>
              </a:spcBef>
            </a:pPr>
            <a:endParaRPr lang="en-US" sz="3989" b="1">
              <a:solidFill>
                <a:srgbClr val="000000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40"/>
          <p:cNvSpPr/>
          <p:nvPr/>
        </p:nvSpPr>
        <p:spPr>
          <a:xfrm rot="2765646">
            <a:off x="17168166" y="-511823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0421" y="390285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55578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40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585360" y="-964537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5" y="0"/>
                </a:lnTo>
                <a:lnTo>
                  <a:pt x="750595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92742" y="1175645"/>
            <a:ext cx="9836356" cy="58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TECHNOLOGIES, TECHNIQUES, ALGORITHMS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67533" y="4452089"/>
            <a:ext cx="192900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Hardware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85834" y="3380468"/>
            <a:ext cx="2181372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Software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96542" y="2358621"/>
            <a:ext cx="5693215" cy="4401948"/>
            <a:chOff x="0" y="0"/>
            <a:chExt cx="1499447" cy="11593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9447" cy="1159361"/>
            </a:xfrm>
            <a:custGeom>
              <a:avLst/>
              <a:gdLst/>
              <a:ahLst/>
              <a:cxnLst/>
              <a:rect l="l" t="t" r="r" b="b"/>
              <a:pathLst>
                <a:path w="1499447" h="1159361">
                  <a:moveTo>
                    <a:pt x="69352" y="0"/>
                  </a:moveTo>
                  <a:lnTo>
                    <a:pt x="1430095" y="0"/>
                  </a:lnTo>
                  <a:cubicBezTo>
                    <a:pt x="1468397" y="0"/>
                    <a:pt x="1499447" y="31050"/>
                    <a:pt x="1499447" y="69352"/>
                  </a:cubicBezTo>
                  <a:lnTo>
                    <a:pt x="1499447" y="1090009"/>
                  </a:lnTo>
                  <a:cubicBezTo>
                    <a:pt x="1499447" y="1108402"/>
                    <a:pt x="1492141" y="1126042"/>
                    <a:pt x="1479135" y="1139048"/>
                  </a:cubicBezTo>
                  <a:cubicBezTo>
                    <a:pt x="1466129" y="1152054"/>
                    <a:pt x="1448488" y="1159361"/>
                    <a:pt x="1430095" y="1159361"/>
                  </a:cubicBezTo>
                  <a:lnTo>
                    <a:pt x="69352" y="1159361"/>
                  </a:lnTo>
                  <a:cubicBezTo>
                    <a:pt x="50959" y="1159361"/>
                    <a:pt x="33319" y="1152054"/>
                    <a:pt x="20313" y="1139048"/>
                  </a:cubicBezTo>
                  <a:cubicBezTo>
                    <a:pt x="7307" y="1126042"/>
                    <a:pt x="0" y="1108402"/>
                    <a:pt x="0" y="1090009"/>
                  </a:cubicBezTo>
                  <a:lnTo>
                    <a:pt x="0" y="69352"/>
                  </a:lnTo>
                  <a:cubicBezTo>
                    <a:pt x="0" y="50959"/>
                    <a:pt x="7307" y="33319"/>
                    <a:pt x="20313" y="20313"/>
                  </a:cubicBezTo>
                  <a:cubicBezTo>
                    <a:pt x="33319" y="7307"/>
                    <a:pt x="50959" y="0"/>
                    <a:pt x="6935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499447" cy="1149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ESP32 Dev Board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LoRa RA-02 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SHT30 Sensor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GUVA-S12SD UV Sensor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Capacitive Soil Moisture Sensor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MQ-135 Sensor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967206" y="1402434"/>
            <a:ext cx="5693215" cy="4292617"/>
            <a:chOff x="0" y="0"/>
            <a:chExt cx="1499447" cy="113056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99447" cy="1130566"/>
            </a:xfrm>
            <a:custGeom>
              <a:avLst/>
              <a:gdLst/>
              <a:ahLst/>
              <a:cxnLst/>
              <a:rect l="l" t="t" r="r" b="b"/>
              <a:pathLst>
                <a:path w="1499447" h="1130566">
                  <a:moveTo>
                    <a:pt x="69352" y="0"/>
                  </a:moveTo>
                  <a:lnTo>
                    <a:pt x="1430095" y="0"/>
                  </a:lnTo>
                  <a:cubicBezTo>
                    <a:pt x="1468397" y="0"/>
                    <a:pt x="1499447" y="31050"/>
                    <a:pt x="1499447" y="69352"/>
                  </a:cubicBezTo>
                  <a:lnTo>
                    <a:pt x="1499447" y="1061213"/>
                  </a:lnTo>
                  <a:cubicBezTo>
                    <a:pt x="1499447" y="1079607"/>
                    <a:pt x="1492141" y="1097247"/>
                    <a:pt x="1479135" y="1110253"/>
                  </a:cubicBezTo>
                  <a:cubicBezTo>
                    <a:pt x="1466129" y="1123259"/>
                    <a:pt x="1448488" y="1130566"/>
                    <a:pt x="1430095" y="1130566"/>
                  </a:cubicBezTo>
                  <a:lnTo>
                    <a:pt x="69352" y="1130566"/>
                  </a:lnTo>
                  <a:cubicBezTo>
                    <a:pt x="50959" y="1130566"/>
                    <a:pt x="33319" y="1123259"/>
                    <a:pt x="20313" y="1110253"/>
                  </a:cubicBezTo>
                  <a:cubicBezTo>
                    <a:pt x="7307" y="1097247"/>
                    <a:pt x="0" y="1079607"/>
                    <a:pt x="0" y="1061213"/>
                  </a:cubicBezTo>
                  <a:lnTo>
                    <a:pt x="0" y="69352"/>
                  </a:lnTo>
                  <a:cubicBezTo>
                    <a:pt x="0" y="50959"/>
                    <a:pt x="7307" y="33319"/>
                    <a:pt x="20313" y="20313"/>
                  </a:cubicBezTo>
                  <a:cubicBezTo>
                    <a:pt x="33319" y="7307"/>
                    <a:pt x="50959" y="0"/>
                    <a:pt x="6935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1499447" cy="11210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Arduino IDE</a:t>
              </a:r>
            </a:p>
            <a:p>
              <a:pPr algn="just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FastAPI </a:t>
              </a:r>
            </a:p>
            <a:p>
              <a:pPr algn="just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MongoDB </a:t>
              </a:r>
            </a:p>
            <a:p>
              <a:pPr algn="just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Python </a:t>
              </a:r>
            </a:p>
            <a:p>
              <a:pPr algn="just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Google Colab </a:t>
              </a:r>
            </a:p>
            <a:p>
              <a:pPr algn="just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just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Flutter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33822" y="7428366"/>
            <a:ext cx="3006785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Techniques &amp; Algorithm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8296433" y="6271314"/>
            <a:ext cx="8675088" cy="2993555"/>
            <a:chOff x="0" y="0"/>
            <a:chExt cx="2284797" cy="7884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4797" cy="788426"/>
            </a:xfrm>
            <a:custGeom>
              <a:avLst/>
              <a:gdLst/>
              <a:ahLst/>
              <a:cxnLst/>
              <a:rect l="l" t="t" r="r" b="b"/>
              <a:pathLst>
                <a:path w="2284797" h="788426">
                  <a:moveTo>
                    <a:pt x="45514" y="0"/>
                  </a:moveTo>
                  <a:lnTo>
                    <a:pt x="2239283" y="0"/>
                  </a:lnTo>
                  <a:cubicBezTo>
                    <a:pt x="2264420" y="0"/>
                    <a:pt x="2284797" y="20377"/>
                    <a:pt x="2284797" y="45514"/>
                  </a:cubicBezTo>
                  <a:lnTo>
                    <a:pt x="2284797" y="742912"/>
                  </a:lnTo>
                  <a:cubicBezTo>
                    <a:pt x="2284797" y="768049"/>
                    <a:pt x="2264420" y="788426"/>
                    <a:pt x="2239283" y="788426"/>
                  </a:cubicBezTo>
                  <a:lnTo>
                    <a:pt x="45514" y="788426"/>
                  </a:lnTo>
                  <a:cubicBezTo>
                    <a:pt x="20377" y="788426"/>
                    <a:pt x="0" y="768049"/>
                    <a:pt x="0" y="742912"/>
                  </a:cubicBezTo>
                  <a:lnTo>
                    <a:pt x="0" y="45514"/>
                  </a:lnTo>
                  <a:cubicBezTo>
                    <a:pt x="0" y="20377"/>
                    <a:pt x="20377" y="0"/>
                    <a:pt x="455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2284797" cy="778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Data preprocessing &amp; normalization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Random Forest Classifier (Stress Prediction)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Store-and-forward offline buffering</a:t>
              </a:r>
            </a:p>
            <a:p>
              <a:pPr algn="l">
                <a:lnSpc>
                  <a:spcPts val="2749"/>
                </a:lnSpc>
              </a:pPr>
              <a:endParaRPr lang="en-US" sz="2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39749" lvl="1" indent="-269875" algn="l">
                <a:lnSpc>
                  <a:spcPts val="27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REST API - based ML inference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52804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</p:spTree>
  </p:cSld>
  <p:clrMapOvr>
    <a:masterClrMapping/>
  </p:clrMapOvr>
  <p:transition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40580" y="470444"/>
            <a:ext cx="576868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159" y="80159"/>
            <a:ext cx="18288000" cy="914400"/>
            <a:chOff x="0" y="0"/>
            <a:chExt cx="4816593" cy="240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159" y="9535737"/>
            <a:ext cx="3647430" cy="736009"/>
            <a:chOff x="0" y="0"/>
            <a:chExt cx="4863240" cy="9813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D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79737" y="-1096003"/>
            <a:ext cx="1143885" cy="2401845"/>
            <a:chOff x="0" y="0"/>
            <a:chExt cx="301270" cy="6325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740580" y="546644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41</a:t>
            </a:r>
          </a:p>
        </p:txBody>
      </p:sp>
      <p:sp>
        <p:nvSpPr>
          <p:cNvPr id="17" name="Freeform 17"/>
          <p:cNvSpPr/>
          <p:nvPr/>
        </p:nvSpPr>
        <p:spPr>
          <a:xfrm rot="2765646">
            <a:off x="17665519" y="-884378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28709" y="1172492"/>
            <a:ext cx="10903103" cy="63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sz="3358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Functional, Non-Functional and User Requirements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98627" y="9924876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637620" y="2226831"/>
            <a:ext cx="390495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Functional Requirements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30501" y="2227181"/>
            <a:ext cx="5649236" cy="35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  <a:spcBef>
                <a:spcPct val="0"/>
              </a:spcBef>
            </a:pPr>
            <a:r>
              <a:rPr lang="en-US" sz="245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Non-Functional Requirements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28709" y="5865409"/>
            <a:ext cx="312277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User Requirements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88627" y="2772931"/>
            <a:ext cx="8084706" cy="2662356"/>
            <a:chOff x="0" y="0"/>
            <a:chExt cx="2129305" cy="7011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29305" cy="701197"/>
            </a:xfrm>
            <a:custGeom>
              <a:avLst/>
              <a:gdLst/>
              <a:ahLst/>
              <a:cxnLst/>
              <a:rect l="l" t="t" r="r" b="b"/>
              <a:pathLst>
                <a:path w="2129305" h="701197">
                  <a:moveTo>
                    <a:pt x="48838" y="0"/>
                  </a:moveTo>
                  <a:lnTo>
                    <a:pt x="2080468" y="0"/>
                  </a:lnTo>
                  <a:cubicBezTo>
                    <a:pt x="2107440" y="0"/>
                    <a:pt x="2129305" y="21865"/>
                    <a:pt x="2129305" y="48838"/>
                  </a:cubicBezTo>
                  <a:lnTo>
                    <a:pt x="2129305" y="652359"/>
                  </a:lnTo>
                  <a:cubicBezTo>
                    <a:pt x="2129305" y="679331"/>
                    <a:pt x="2107440" y="701197"/>
                    <a:pt x="2080468" y="701197"/>
                  </a:cubicBezTo>
                  <a:lnTo>
                    <a:pt x="48838" y="701197"/>
                  </a:lnTo>
                  <a:cubicBezTo>
                    <a:pt x="21865" y="701197"/>
                    <a:pt x="0" y="679331"/>
                    <a:pt x="0" y="652359"/>
                  </a:cubicBezTo>
                  <a:lnTo>
                    <a:pt x="0" y="48838"/>
                  </a:lnTo>
                  <a:cubicBezTo>
                    <a:pt x="0" y="21865"/>
                    <a:pt x="21865" y="0"/>
                    <a:pt x="488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2129305" cy="691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Real-time environmental sensor data collection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Stress level prediction using ML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AI-assisted energy optimization recommendations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Secure data storage &amp; history tracking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Mobile dashboard for alerts &amp; recommendations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17168" y="6352863"/>
            <a:ext cx="8606991" cy="2497185"/>
            <a:chOff x="0" y="0"/>
            <a:chExt cx="2266862" cy="6576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66862" cy="657695"/>
            </a:xfrm>
            <a:custGeom>
              <a:avLst/>
              <a:gdLst/>
              <a:ahLst/>
              <a:cxnLst/>
              <a:rect l="l" t="t" r="r" b="b"/>
              <a:pathLst>
                <a:path w="2266862" h="657695">
                  <a:moveTo>
                    <a:pt x="45874" y="0"/>
                  </a:moveTo>
                  <a:lnTo>
                    <a:pt x="2220988" y="0"/>
                  </a:lnTo>
                  <a:cubicBezTo>
                    <a:pt x="2246323" y="0"/>
                    <a:pt x="2266862" y="20539"/>
                    <a:pt x="2266862" y="45874"/>
                  </a:cubicBezTo>
                  <a:lnTo>
                    <a:pt x="2266862" y="611821"/>
                  </a:lnTo>
                  <a:cubicBezTo>
                    <a:pt x="2266862" y="637156"/>
                    <a:pt x="2246323" y="657695"/>
                    <a:pt x="2220988" y="657695"/>
                  </a:cubicBezTo>
                  <a:lnTo>
                    <a:pt x="45874" y="657695"/>
                  </a:lnTo>
                  <a:cubicBezTo>
                    <a:pt x="33708" y="657695"/>
                    <a:pt x="22039" y="652862"/>
                    <a:pt x="13436" y="644259"/>
                  </a:cubicBezTo>
                  <a:cubicBezTo>
                    <a:pt x="4833" y="635656"/>
                    <a:pt x="0" y="623987"/>
                    <a:pt x="0" y="611821"/>
                  </a:cubicBezTo>
                  <a:lnTo>
                    <a:pt x="0" y="45874"/>
                  </a:lnTo>
                  <a:cubicBezTo>
                    <a:pt x="0" y="20539"/>
                    <a:pt x="20539" y="0"/>
                    <a:pt x="4587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2266862" cy="648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View real-time greenhouse conditions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Receive clear stress alerts (LOW / MEDIUM / HIGH)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Get energy-saving suggestions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Understand greenhouse status easily</a:t>
              </a: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Reduce energy usage &amp; operational cost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934459" y="2976363"/>
            <a:ext cx="7441320" cy="5873685"/>
            <a:chOff x="0" y="0"/>
            <a:chExt cx="1959854" cy="15469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59854" cy="1546979"/>
            </a:xfrm>
            <a:custGeom>
              <a:avLst/>
              <a:gdLst/>
              <a:ahLst/>
              <a:cxnLst/>
              <a:rect l="l" t="t" r="r" b="b"/>
              <a:pathLst>
                <a:path w="1959854" h="1546979">
                  <a:moveTo>
                    <a:pt x="53060" y="0"/>
                  </a:moveTo>
                  <a:lnTo>
                    <a:pt x="1906794" y="0"/>
                  </a:lnTo>
                  <a:cubicBezTo>
                    <a:pt x="1920866" y="0"/>
                    <a:pt x="1934362" y="5590"/>
                    <a:pt x="1944313" y="15541"/>
                  </a:cubicBezTo>
                  <a:cubicBezTo>
                    <a:pt x="1954264" y="25492"/>
                    <a:pt x="1959854" y="38988"/>
                    <a:pt x="1959854" y="53060"/>
                  </a:cubicBezTo>
                  <a:lnTo>
                    <a:pt x="1959854" y="1493919"/>
                  </a:lnTo>
                  <a:cubicBezTo>
                    <a:pt x="1959854" y="1523223"/>
                    <a:pt x="1936098" y="1546979"/>
                    <a:pt x="1906794" y="1546979"/>
                  </a:cubicBezTo>
                  <a:lnTo>
                    <a:pt x="53060" y="1546979"/>
                  </a:lnTo>
                  <a:cubicBezTo>
                    <a:pt x="38988" y="1546979"/>
                    <a:pt x="25492" y="1541388"/>
                    <a:pt x="15541" y="1531438"/>
                  </a:cubicBezTo>
                  <a:cubicBezTo>
                    <a:pt x="5590" y="1521487"/>
                    <a:pt x="0" y="1507991"/>
                    <a:pt x="0" y="1493919"/>
                  </a:cubicBezTo>
                  <a:lnTo>
                    <a:pt x="0" y="53060"/>
                  </a:lnTo>
                  <a:cubicBezTo>
                    <a:pt x="0" y="38988"/>
                    <a:pt x="5590" y="25492"/>
                    <a:pt x="15541" y="15541"/>
                  </a:cubicBezTo>
                  <a:cubicBezTo>
                    <a:pt x="25492" y="5590"/>
                    <a:pt x="38988" y="0"/>
                    <a:pt x="530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758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1959854" cy="1537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Performance - Predictions generated within seconds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Reliability - Operates during network failures (offline buffering)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Usability - Simple, farmer-friendly mobile interface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Security - Secure API communication &amp; data storage</a:t>
              </a:r>
            </a:p>
            <a:p>
              <a:pPr algn="l">
                <a:lnSpc>
                  <a:spcPts val="2859"/>
                </a:lnSpc>
              </a:pPr>
              <a:endParaRPr lang="en-US" sz="2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561339" lvl="1" indent="-280669" algn="l">
                <a:lnSpc>
                  <a:spcPts val="285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Maintainability - Modular ML, backend &amp; UI architecture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65235" y="184150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43279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</p:spTree>
  </p:cSld>
  <p:clrMapOvr>
    <a:masterClrMapping/>
  </p:clrMapOvr>
  <p:transition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773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638765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088388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18468" y="9932491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1"/>
                </a:lnTo>
                <a:lnTo>
                  <a:pt x="0" y="1121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580280" y="1313457"/>
            <a:ext cx="11127440" cy="8693312"/>
          </a:xfrm>
          <a:custGeom>
            <a:avLst/>
            <a:gdLst/>
            <a:ahLst/>
            <a:cxnLst/>
            <a:rect l="l" t="t" r="r" b="b"/>
            <a:pathLst>
              <a:path w="11127440" h="8693312">
                <a:moveTo>
                  <a:pt x="0" y="0"/>
                </a:moveTo>
                <a:lnTo>
                  <a:pt x="11127440" y="0"/>
                </a:lnTo>
                <a:lnTo>
                  <a:pt x="11127440" y="8693312"/>
                </a:lnTo>
                <a:lnTo>
                  <a:pt x="0" y="8693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65235" y="271923"/>
            <a:ext cx="15022761" cy="5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Centralized Stress Prediction &amp; Energy Optimization System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60421" y="554258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2804" y="9484937"/>
            <a:ext cx="9782393" cy="44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IT22888648     |     RODRIGO U M T H    |    25-26J-299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03806" y="1462038"/>
            <a:ext cx="7280388" cy="36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3"/>
              </a:lnSpc>
            </a:pPr>
            <a:r>
              <a:rPr lang="en-US" sz="2467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HOW TO USE IN REAL-WORLD SCENARIO</a:t>
            </a:r>
          </a:p>
        </p:txBody>
      </p:sp>
    </p:spTree>
  </p:cSld>
  <p:clrMapOvr>
    <a:masterClrMapping/>
  </p:clrMapOvr>
  <p:transition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362" y="0"/>
            <a:ext cx="12512638" cy="1300755"/>
            <a:chOff x="0" y="0"/>
            <a:chExt cx="3608478" cy="930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8478" cy="930996"/>
            </a:xfrm>
            <a:custGeom>
              <a:avLst/>
              <a:gdLst/>
              <a:ahLst/>
              <a:cxnLst/>
              <a:rect l="l" t="t" r="r" b="b"/>
              <a:pathLst>
                <a:path w="3608478" h="930996">
                  <a:moveTo>
                    <a:pt x="53116" y="0"/>
                  </a:moveTo>
                  <a:lnTo>
                    <a:pt x="3555362" y="0"/>
                  </a:lnTo>
                  <a:cubicBezTo>
                    <a:pt x="3584697" y="0"/>
                    <a:pt x="3608478" y="23781"/>
                    <a:pt x="3608478" y="53116"/>
                  </a:cubicBezTo>
                  <a:lnTo>
                    <a:pt x="3608478" y="877880"/>
                  </a:lnTo>
                  <a:cubicBezTo>
                    <a:pt x="3608478" y="907215"/>
                    <a:pt x="3584697" y="930996"/>
                    <a:pt x="3555362" y="930996"/>
                  </a:cubicBezTo>
                  <a:lnTo>
                    <a:pt x="53116" y="930996"/>
                  </a:lnTo>
                  <a:cubicBezTo>
                    <a:pt x="23781" y="930996"/>
                    <a:pt x="0" y="907215"/>
                    <a:pt x="0" y="877880"/>
                  </a:cubicBezTo>
                  <a:lnTo>
                    <a:pt x="0" y="53116"/>
                  </a:lnTo>
                  <a:cubicBezTo>
                    <a:pt x="0" y="23781"/>
                    <a:pt x="23781" y="0"/>
                    <a:pt x="53116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608478" cy="911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49039" y="179118"/>
            <a:ext cx="10849778" cy="93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Snaps from Field Visits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43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2765646">
            <a:off x="17168166" y="-511823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293525" y="5902620"/>
            <a:ext cx="5311029" cy="3983272"/>
          </a:xfrm>
          <a:custGeom>
            <a:avLst/>
            <a:gdLst/>
            <a:ahLst/>
            <a:cxnLst/>
            <a:rect l="l" t="t" r="r" b="b"/>
            <a:pathLst>
              <a:path w="5311029" h="3983272">
                <a:moveTo>
                  <a:pt x="0" y="0"/>
                </a:moveTo>
                <a:lnTo>
                  <a:pt x="5311029" y="0"/>
                </a:lnTo>
                <a:lnTo>
                  <a:pt x="5311029" y="3983272"/>
                </a:lnTo>
                <a:lnTo>
                  <a:pt x="0" y="3983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78529" y="1300755"/>
            <a:ext cx="4921975" cy="4411364"/>
          </a:xfrm>
          <a:custGeom>
            <a:avLst/>
            <a:gdLst/>
            <a:ahLst/>
            <a:cxnLst/>
            <a:rect l="l" t="t" r="r" b="b"/>
            <a:pathLst>
              <a:path w="4921975" h="4411364">
                <a:moveTo>
                  <a:pt x="0" y="0"/>
                </a:moveTo>
                <a:lnTo>
                  <a:pt x="4921976" y="0"/>
                </a:lnTo>
                <a:lnTo>
                  <a:pt x="4921976" y="4411365"/>
                </a:lnTo>
                <a:lnTo>
                  <a:pt x="0" y="44113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50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8860434" y="2088765"/>
            <a:ext cx="9188439" cy="520100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362" y="0"/>
            <a:ext cx="12512638" cy="1300755"/>
            <a:chOff x="0" y="0"/>
            <a:chExt cx="3608478" cy="930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8478" cy="930996"/>
            </a:xfrm>
            <a:custGeom>
              <a:avLst/>
              <a:gdLst/>
              <a:ahLst/>
              <a:cxnLst/>
              <a:rect l="l" t="t" r="r" b="b"/>
              <a:pathLst>
                <a:path w="3608478" h="930996">
                  <a:moveTo>
                    <a:pt x="53116" y="0"/>
                  </a:moveTo>
                  <a:lnTo>
                    <a:pt x="3555362" y="0"/>
                  </a:lnTo>
                  <a:cubicBezTo>
                    <a:pt x="3584697" y="0"/>
                    <a:pt x="3608478" y="23781"/>
                    <a:pt x="3608478" y="53116"/>
                  </a:cubicBezTo>
                  <a:lnTo>
                    <a:pt x="3608478" y="877880"/>
                  </a:lnTo>
                  <a:cubicBezTo>
                    <a:pt x="3608478" y="907215"/>
                    <a:pt x="3584697" y="930996"/>
                    <a:pt x="3555362" y="930996"/>
                  </a:cubicBezTo>
                  <a:lnTo>
                    <a:pt x="53116" y="930996"/>
                  </a:lnTo>
                  <a:cubicBezTo>
                    <a:pt x="23781" y="930996"/>
                    <a:pt x="0" y="907215"/>
                    <a:pt x="0" y="877880"/>
                  </a:cubicBezTo>
                  <a:lnTo>
                    <a:pt x="0" y="53116"/>
                  </a:lnTo>
                  <a:cubicBezTo>
                    <a:pt x="0" y="23781"/>
                    <a:pt x="23781" y="0"/>
                    <a:pt x="53116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608478" cy="911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49039" y="179118"/>
            <a:ext cx="10849778" cy="93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Demo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2765646">
            <a:off x="17168166" y="-511823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6293155" y="1560872"/>
            <a:ext cx="4338266" cy="8185232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99578" y="1504540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0"/>
                </a:lnTo>
                <a:lnTo>
                  <a:pt x="0" y="213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63527" y="3864674"/>
            <a:ext cx="10963534" cy="2148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45"/>
              </a:lnSpc>
            </a:pPr>
            <a:r>
              <a:rPr lang="en-US" sz="1504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Thank You 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45</a:t>
            </a: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6376035">
            <a:off x="14444941" y="6538206"/>
            <a:ext cx="4430958" cy="4651925"/>
          </a:xfrm>
          <a:custGeom>
            <a:avLst/>
            <a:gdLst/>
            <a:ahLst/>
            <a:cxnLst/>
            <a:rect l="l" t="t" r="r" b="b"/>
            <a:pathLst>
              <a:path w="4430958" h="4651925">
                <a:moveTo>
                  <a:pt x="0" y="0"/>
                </a:moveTo>
                <a:lnTo>
                  <a:pt x="4430959" y="0"/>
                </a:lnTo>
                <a:lnTo>
                  <a:pt x="4430959" y="4651924"/>
                </a:lnTo>
                <a:lnTo>
                  <a:pt x="0" y="465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05</a:t>
            </a:r>
          </a:p>
        </p:txBody>
      </p:sp>
      <p:sp>
        <p:nvSpPr>
          <p:cNvPr id="12" name="Freeform 12"/>
          <p:cNvSpPr/>
          <p:nvPr/>
        </p:nvSpPr>
        <p:spPr>
          <a:xfrm rot="2765646">
            <a:off x="17168166" y="-621366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764986" y="1308601"/>
            <a:ext cx="8786798" cy="8978399"/>
          </a:xfrm>
          <a:custGeom>
            <a:avLst/>
            <a:gdLst/>
            <a:ahLst/>
            <a:cxnLst/>
            <a:rect l="l" t="t" r="r" b="b"/>
            <a:pathLst>
              <a:path w="8786798" h="8978399">
                <a:moveTo>
                  <a:pt x="0" y="0"/>
                </a:moveTo>
                <a:lnTo>
                  <a:pt x="8786798" y="0"/>
                </a:lnTo>
                <a:lnTo>
                  <a:pt x="8786798" y="8978399"/>
                </a:lnTo>
                <a:lnTo>
                  <a:pt x="0" y="8978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6" b="-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449260" y="266700"/>
            <a:ext cx="7577554" cy="1269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6"/>
              </a:lnSpc>
            </a:pPr>
            <a:r>
              <a:rPr lang="en-US" sz="7397" b="1" dirty="0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System Diagram</a:t>
            </a:r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06</a:t>
            </a:r>
          </a:p>
        </p:txBody>
      </p:sp>
      <p:sp>
        <p:nvSpPr>
          <p:cNvPr id="11" name="Freeform 11"/>
          <p:cNvSpPr/>
          <p:nvPr/>
        </p:nvSpPr>
        <p:spPr>
          <a:xfrm rot="2765646">
            <a:off x="17168166" y="-414751"/>
            <a:ext cx="750594" cy="2886902"/>
          </a:xfrm>
          <a:custGeom>
            <a:avLst/>
            <a:gdLst/>
            <a:ahLst/>
            <a:cxnLst/>
            <a:rect l="l" t="t" r="r" b="b"/>
            <a:pathLst>
              <a:path w="750594" h="2886902">
                <a:moveTo>
                  <a:pt x="0" y="0"/>
                </a:moveTo>
                <a:lnTo>
                  <a:pt x="750594" y="0"/>
                </a:lnTo>
                <a:lnTo>
                  <a:pt x="750594" y="2886902"/>
                </a:lnTo>
                <a:lnTo>
                  <a:pt x="0" y="2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20756" y="1818914"/>
            <a:ext cx="13278822" cy="8100082"/>
          </a:xfrm>
          <a:custGeom>
            <a:avLst/>
            <a:gdLst/>
            <a:ahLst/>
            <a:cxnLst/>
            <a:rect l="l" t="t" r="r" b="b"/>
            <a:pathLst>
              <a:path w="13278822" h="8100082">
                <a:moveTo>
                  <a:pt x="0" y="0"/>
                </a:moveTo>
                <a:lnTo>
                  <a:pt x="13278822" y="0"/>
                </a:lnTo>
                <a:lnTo>
                  <a:pt x="13278822" y="8100082"/>
                </a:lnTo>
                <a:lnTo>
                  <a:pt x="0" y="810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86985" y="591247"/>
            <a:ext cx="4771033" cy="93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0"/>
              </a:lnSpc>
              <a:spcBef>
                <a:spcPct val="0"/>
              </a:spcBef>
            </a:pPr>
            <a:r>
              <a:rPr lang="en-US" sz="6500" b="1" u="none" strike="noStrike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Gantt Chart</a:t>
            </a: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4950" y="17511"/>
            <a:ext cx="10216954" cy="10251977"/>
            <a:chOff x="0" y="0"/>
            <a:chExt cx="812800" cy="815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22527" y="1118758"/>
            <a:ext cx="1292502" cy="213850"/>
          </a:xfrm>
          <a:custGeom>
            <a:avLst/>
            <a:gdLst/>
            <a:ahLst/>
            <a:cxnLst/>
            <a:rect l="l" t="t" r="r" b="b"/>
            <a:pathLst>
              <a:path w="1292502" h="213850">
                <a:moveTo>
                  <a:pt x="0" y="0"/>
                </a:moveTo>
                <a:lnTo>
                  <a:pt x="1292502" y="0"/>
                </a:lnTo>
                <a:lnTo>
                  <a:pt x="1292502" y="213851"/>
                </a:lnTo>
                <a:lnTo>
                  <a:pt x="0" y="213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27130" y="1519546"/>
            <a:ext cx="7043750" cy="7067895"/>
            <a:chOff x="0" y="0"/>
            <a:chExt cx="812800" cy="815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5586"/>
            </a:xfrm>
            <a:custGeom>
              <a:avLst/>
              <a:gdLst/>
              <a:ahLst/>
              <a:cxnLst/>
              <a:rect l="l" t="t" r="r" b="b"/>
              <a:pathLst>
                <a:path w="812800" h="815586">
                  <a:moveTo>
                    <a:pt x="406400" y="0"/>
                  </a:moveTo>
                  <a:cubicBezTo>
                    <a:pt x="181951" y="0"/>
                    <a:pt x="0" y="182575"/>
                    <a:pt x="0" y="407793"/>
                  </a:cubicBezTo>
                  <a:cubicBezTo>
                    <a:pt x="0" y="633011"/>
                    <a:pt x="181951" y="815586"/>
                    <a:pt x="406400" y="815586"/>
                  </a:cubicBezTo>
                  <a:cubicBezTo>
                    <a:pt x="630849" y="815586"/>
                    <a:pt x="812800" y="633011"/>
                    <a:pt x="812800" y="407793"/>
                  </a:cubicBezTo>
                  <a:cubicBezTo>
                    <a:pt x="812800" y="18257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511"/>
              <a:ext cx="660400" cy="64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9814" y="1755163"/>
            <a:ext cx="6596661" cy="659666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1319" y="7885232"/>
            <a:ext cx="10701208" cy="995658"/>
            <a:chOff x="0" y="0"/>
            <a:chExt cx="14268278" cy="132754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268278" cy="1327545"/>
              <a:chOff x="0" y="0"/>
              <a:chExt cx="4679145" cy="43535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79145" cy="435356"/>
              </a:xfrm>
              <a:custGeom>
                <a:avLst/>
                <a:gdLst/>
                <a:ahLst/>
                <a:cxnLst/>
                <a:rect l="l" t="t" r="r" b="b"/>
                <a:pathLst>
                  <a:path w="4679145" h="435356">
                    <a:moveTo>
                      <a:pt x="4475945" y="0"/>
                    </a:moveTo>
                    <a:cubicBezTo>
                      <a:pt x="4588169" y="0"/>
                      <a:pt x="4679145" y="97458"/>
                      <a:pt x="4679145" y="217678"/>
                    </a:cubicBezTo>
                    <a:cubicBezTo>
                      <a:pt x="4679145" y="337898"/>
                      <a:pt x="4588169" y="435356"/>
                      <a:pt x="4475945" y="435356"/>
                    </a:cubicBezTo>
                    <a:lnTo>
                      <a:pt x="203200" y="435356"/>
                    </a:lnTo>
                    <a:cubicBezTo>
                      <a:pt x="90976" y="435356"/>
                      <a:pt x="0" y="337898"/>
                      <a:pt x="0" y="217678"/>
                    </a:cubicBezTo>
                    <a:cubicBezTo>
                      <a:pt x="0" y="9745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A10D1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85725"/>
                <a:ext cx="4679145" cy="34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0434" y="284499"/>
              <a:ext cx="14007410" cy="844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5"/>
                </a:lnSpc>
              </a:pPr>
              <a:r>
                <a:rPr lang="en-US" sz="4585" spc="-238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Information Technology Specialization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1319" y="1595746"/>
            <a:ext cx="11347459" cy="343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162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 Alerting System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8638" y="7341671"/>
            <a:ext cx="9260720" cy="54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800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IT22358448- RAJAPAKSHA R M S N R</a:t>
            </a: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20868" y="1746248"/>
            <a:ext cx="7516421" cy="6794505"/>
          </a:xfrm>
          <a:custGeom>
            <a:avLst/>
            <a:gdLst/>
            <a:ahLst/>
            <a:cxnLst/>
            <a:rect l="l" t="t" r="r" b="b"/>
            <a:pathLst>
              <a:path w="7516421" h="6794505">
                <a:moveTo>
                  <a:pt x="0" y="0"/>
                </a:moveTo>
                <a:lnTo>
                  <a:pt x="7516420" y="0"/>
                </a:lnTo>
                <a:lnTo>
                  <a:pt x="7516420" y="6794504"/>
                </a:lnTo>
                <a:lnTo>
                  <a:pt x="0" y="6794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410" t="-11110" r="-14118" b="-31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65235" y="2271774"/>
            <a:ext cx="9673873" cy="44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endParaRPr/>
          </a:p>
          <a:p>
            <a:pPr marL="647700" lvl="1" indent="-323850" algn="just">
              <a:lnSpc>
                <a:spcPts val="44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Middle-scale rose greenhouse farmers face a </a:t>
            </a: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lack of early detection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of major symptoms at the initial stage of most diseases.</a:t>
            </a:r>
          </a:p>
          <a:p>
            <a:pPr algn="just">
              <a:lnSpc>
                <a:spcPts val="4470"/>
              </a:lnSpc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just">
              <a:lnSpc>
                <a:spcPts val="44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When visual symptoms appear, it is often </a:t>
            </a: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too late for prevention.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just">
              <a:lnSpc>
                <a:spcPts val="4470"/>
              </a:lnSpc>
            </a:pPr>
            <a:endParaRPr lang="en-US" sz="30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593848"/>
            <a:ext cx="6386703" cy="76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3"/>
              </a:lnSpc>
            </a:pPr>
            <a:r>
              <a:rPr lang="en-US" sz="4059" b="1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PROBLEM DEFINITION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14400"/>
            <a:chOff x="0" y="0"/>
            <a:chExt cx="4816593" cy="240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0830"/>
            </a:xfrm>
            <a:custGeom>
              <a:avLst/>
              <a:gdLst/>
              <a:ahLst/>
              <a:cxnLst/>
              <a:rect l="l" t="t" r="r" b="b"/>
              <a:pathLst>
                <a:path w="4816592" h="240830">
                  <a:moveTo>
                    <a:pt x="0" y="0"/>
                  </a:moveTo>
                  <a:lnTo>
                    <a:pt x="4816592" y="0"/>
                  </a:lnTo>
                  <a:lnTo>
                    <a:pt x="4816592" y="240830"/>
                  </a:lnTo>
                  <a:lnTo>
                    <a:pt x="0" y="240830"/>
                  </a:lnTo>
                  <a:close/>
                </a:path>
              </a:pathLst>
            </a:custGeom>
            <a:solidFill>
              <a:srgbClr val="A10D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221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913" y="9550991"/>
            <a:ext cx="3647430" cy="736009"/>
            <a:chOff x="0" y="0"/>
            <a:chExt cx="4863240" cy="98134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63240" cy="981345"/>
              <a:chOff x="0" y="0"/>
              <a:chExt cx="1043373" cy="210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3373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043373" h="210540">
                    <a:moveTo>
                      <a:pt x="105270" y="0"/>
                    </a:moveTo>
                    <a:lnTo>
                      <a:pt x="938102" y="0"/>
                    </a:lnTo>
                    <a:cubicBezTo>
                      <a:pt x="996242" y="0"/>
                      <a:pt x="1043373" y="47131"/>
                      <a:pt x="1043373" y="105270"/>
                    </a:cubicBezTo>
                    <a:lnTo>
                      <a:pt x="1043373" y="105270"/>
                    </a:lnTo>
                    <a:cubicBezTo>
                      <a:pt x="1043373" y="133190"/>
                      <a:pt x="1032282" y="159965"/>
                      <a:pt x="1012540" y="179707"/>
                    </a:cubicBezTo>
                    <a:cubicBezTo>
                      <a:pt x="992798" y="199449"/>
                      <a:pt x="966022" y="210540"/>
                      <a:pt x="938102" y="210540"/>
                    </a:cubicBezTo>
                    <a:lnTo>
                      <a:pt x="105270" y="210540"/>
                    </a:lnTo>
                    <a:cubicBezTo>
                      <a:pt x="77351" y="210540"/>
                      <a:pt x="50575" y="199449"/>
                      <a:pt x="30833" y="179707"/>
                    </a:cubicBezTo>
                    <a:cubicBezTo>
                      <a:pt x="11091" y="159965"/>
                      <a:pt x="0" y="133190"/>
                      <a:pt x="0" y="105270"/>
                    </a:cubicBezTo>
                    <a:lnTo>
                      <a:pt x="0" y="105270"/>
                    </a:lnTo>
                    <a:cubicBezTo>
                      <a:pt x="0" y="77351"/>
                      <a:pt x="11091" y="50575"/>
                      <a:pt x="30833" y="30833"/>
                    </a:cubicBezTo>
                    <a:cubicBezTo>
                      <a:pt x="50575" y="11091"/>
                      <a:pt x="77351" y="0"/>
                      <a:pt x="1052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5725"/>
                <a:ext cx="1043373" cy="124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2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06263" y="128138"/>
              <a:ext cx="3944967" cy="725069"/>
            </a:xfrm>
            <a:custGeom>
              <a:avLst/>
              <a:gdLst/>
              <a:ahLst/>
              <a:cxnLst/>
              <a:rect l="l" t="t" r="r" b="b"/>
              <a:pathLst>
                <a:path w="3944967" h="725069">
                  <a:moveTo>
                    <a:pt x="0" y="0"/>
                  </a:moveTo>
                  <a:lnTo>
                    <a:pt x="3944967" y="0"/>
                  </a:lnTo>
                  <a:lnTo>
                    <a:pt x="3944967" y="725069"/>
                  </a:lnTo>
                  <a:lnTo>
                    <a:pt x="0" y="72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701" r="-403835" b="-1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99578" y="-1176161"/>
            <a:ext cx="1143885" cy="2401845"/>
            <a:chOff x="0" y="0"/>
            <a:chExt cx="301270" cy="6325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270" cy="632585"/>
            </a:xfrm>
            <a:custGeom>
              <a:avLst/>
              <a:gdLst/>
              <a:ahLst/>
              <a:cxnLst/>
              <a:rect l="l" t="t" r="r" b="b"/>
              <a:pathLst>
                <a:path w="301270" h="632585">
                  <a:moveTo>
                    <a:pt x="150635" y="0"/>
                  </a:moveTo>
                  <a:lnTo>
                    <a:pt x="150635" y="0"/>
                  </a:lnTo>
                  <a:cubicBezTo>
                    <a:pt x="190586" y="0"/>
                    <a:pt x="228901" y="15870"/>
                    <a:pt x="257150" y="44120"/>
                  </a:cubicBezTo>
                  <a:cubicBezTo>
                    <a:pt x="285400" y="72370"/>
                    <a:pt x="301270" y="110684"/>
                    <a:pt x="301270" y="150635"/>
                  </a:cubicBezTo>
                  <a:lnTo>
                    <a:pt x="301270" y="481950"/>
                  </a:lnTo>
                  <a:cubicBezTo>
                    <a:pt x="301270" y="521901"/>
                    <a:pt x="285400" y="560215"/>
                    <a:pt x="257150" y="588465"/>
                  </a:cubicBezTo>
                  <a:cubicBezTo>
                    <a:pt x="228901" y="616714"/>
                    <a:pt x="190586" y="632585"/>
                    <a:pt x="150635" y="632585"/>
                  </a:cubicBezTo>
                  <a:lnTo>
                    <a:pt x="150635" y="632585"/>
                  </a:lnTo>
                  <a:cubicBezTo>
                    <a:pt x="110684" y="632585"/>
                    <a:pt x="72370" y="616714"/>
                    <a:pt x="44120" y="588465"/>
                  </a:cubicBezTo>
                  <a:cubicBezTo>
                    <a:pt x="15870" y="560215"/>
                    <a:pt x="0" y="521901"/>
                    <a:pt x="0" y="481950"/>
                  </a:cubicBezTo>
                  <a:lnTo>
                    <a:pt x="0" y="150635"/>
                  </a:lnTo>
                  <a:cubicBezTo>
                    <a:pt x="0" y="110684"/>
                    <a:pt x="15870" y="72370"/>
                    <a:pt x="44120" y="44120"/>
                  </a:cubicBezTo>
                  <a:cubicBezTo>
                    <a:pt x="72370" y="15870"/>
                    <a:pt x="110684" y="0"/>
                    <a:pt x="150635" y="0"/>
                  </a:cubicBezTo>
                  <a:close/>
                </a:path>
              </a:pathLst>
            </a:custGeom>
            <a:solidFill>
              <a:srgbClr val="D30C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301270" cy="61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18468" y="9844717"/>
            <a:ext cx="6851064" cy="1121862"/>
          </a:xfrm>
          <a:custGeom>
            <a:avLst/>
            <a:gdLst/>
            <a:ahLst/>
            <a:cxnLst/>
            <a:rect l="l" t="t" r="r" b="b"/>
            <a:pathLst>
              <a:path w="6851064" h="1121862">
                <a:moveTo>
                  <a:pt x="0" y="0"/>
                </a:moveTo>
                <a:lnTo>
                  <a:pt x="6851064" y="0"/>
                </a:lnTo>
                <a:lnTo>
                  <a:pt x="6851064" y="1121862"/>
                </a:lnTo>
                <a:lnTo>
                  <a:pt x="0" y="1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67707" y="1205622"/>
            <a:ext cx="7875756" cy="7875756"/>
          </a:xfrm>
          <a:custGeom>
            <a:avLst/>
            <a:gdLst/>
            <a:ahLst/>
            <a:cxnLst/>
            <a:rect l="l" t="t" r="r" b="b"/>
            <a:pathLst>
              <a:path w="7875756" h="7875756">
                <a:moveTo>
                  <a:pt x="0" y="0"/>
                </a:moveTo>
                <a:lnTo>
                  <a:pt x="7875756" y="0"/>
                </a:lnTo>
                <a:lnTo>
                  <a:pt x="7875756" y="7875756"/>
                </a:lnTo>
                <a:lnTo>
                  <a:pt x="0" y="7875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65235" y="2978020"/>
            <a:ext cx="9857018" cy="615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470"/>
              </a:lnSpc>
              <a:buFont typeface="Arial"/>
              <a:buChar char="•"/>
            </a:pPr>
            <a:r>
              <a:rPr lang="en-US" sz="3000" spc="-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Thermal camera with temperature sensor module to detect plant temperature differences.</a:t>
            </a:r>
          </a:p>
          <a:p>
            <a:pPr algn="l">
              <a:lnSpc>
                <a:spcPts val="4470"/>
              </a:lnSpc>
            </a:pPr>
            <a:endParaRPr lang="en-US" sz="3000" spc="-8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l">
              <a:lnSpc>
                <a:spcPts val="4470"/>
              </a:lnSpc>
              <a:buFont typeface="Arial"/>
              <a:buChar char="•"/>
            </a:pPr>
            <a:r>
              <a:rPr lang="en-US" sz="3000" spc="-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Air temperature sensor for monitoring the green house environment.</a:t>
            </a:r>
          </a:p>
          <a:p>
            <a:pPr algn="l">
              <a:lnSpc>
                <a:spcPts val="4470"/>
              </a:lnSpc>
            </a:pPr>
            <a:endParaRPr lang="en-US" sz="3000" spc="-8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l">
              <a:lnSpc>
                <a:spcPts val="4470"/>
              </a:lnSpc>
              <a:buFont typeface="Arial"/>
              <a:buChar char="•"/>
            </a:pPr>
            <a:r>
              <a:rPr lang="en-US" sz="3000" spc="-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Simple classification model to identify green/red temperature ranges.</a:t>
            </a:r>
          </a:p>
          <a:p>
            <a:pPr algn="l">
              <a:lnSpc>
                <a:spcPts val="4470"/>
              </a:lnSpc>
            </a:pPr>
            <a:endParaRPr lang="en-US" sz="3000" spc="-8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47700" lvl="1" indent="-323850" algn="l">
              <a:lnSpc>
                <a:spcPts val="4470"/>
              </a:lnSpc>
              <a:buFont typeface="Arial"/>
              <a:buChar char="•"/>
            </a:pPr>
            <a:r>
              <a:rPr lang="en-US" sz="3000" spc="-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Dashboard to visualize per-bed data and send alerts.</a:t>
            </a:r>
          </a:p>
          <a:p>
            <a:pPr algn="l">
              <a:lnSpc>
                <a:spcPts val="4470"/>
              </a:lnSpc>
            </a:pPr>
            <a:endParaRPr lang="en-US" sz="3000" spc="-87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5235" y="184150"/>
            <a:ext cx="15022761" cy="5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Automated Early Disease Alerting System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60421" y="466485"/>
            <a:ext cx="5768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5599" y="1674557"/>
            <a:ext cx="7949066" cy="6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 b="1">
                <a:solidFill>
                  <a:srgbClr val="D30C20"/>
                </a:solidFill>
                <a:latin typeface="Inter Bold"/>
                <a:ea typeface="Inter Bold"/>
                <a:cs typeface="Inter Bold"/>
                <a:sym typeface="Inter Bold"/>
              </a:rPr>
              <a:t>PROPOSED SOLUTION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52804" y="9397163"/>
            <a:ext cx="9782393" cy="44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3"/>
              </a:lnSpc>
              <a:spcBef>
                <a:spcPct val="0"/>
              </a:spcBef>
            </a:pPr>
            <a:r>
              <a:rPr lang="en-US" sz="2993" b="1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IT22358448 </a:t>
            </a:r>
            <a:r>
              <a:rPr lang="en-US" sz="2993" b="1" u="none" strike="noStrike" spc="-155">
                <a:solidFill>
                  <a:srgbClr val="D30C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|     RAJAPAKSHA R M S N R    |    25-26J-299 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3E1C25-8893-4EE3-A6DC-AD5E227DF6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01227-F76B-4288-A328-C3B41F984800}">
  <ds:schemaRefs>
    <ds:schemaRef ds:uri="http://schemas.microsoft.com/office/2006/metadata/properties"/>
    <ds:schemaRef ds:uri="http://schemas.microsoft.com/office/infopath/2007/PartnerControls"/>
    <ds:schemaRef ds:uri="b315195e-671e-423b-bef2-4f1205612242"/>
    <ds:schemaRef ds:uri="db72c12f-87a4-44ab-bbc5-4cc8306b158a"/>
  </ds:schemaRefs>
</ds:datastoreItem>
</file>

<file path=customXml/itemProps3.xml><?xml version="1.0" encoding="utf-8"?>
<ds:datastoreItem xmlns:ds="http://schemas.openxmlformats.org/officeDocument/2006/customXml" ds:itemID="{C7991B67-FE06-4E01-A458-5E0D6F60EF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15195e-671e-423b-bef2-4f1205612242"/>
    <ds:schemaRef ds:uri="db72c12f-87a4-44ab-bbc5-4cc8306b1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2273</Words>
  <Application>Microsoft Office PowerPoint</Application>
  <PresentationFormat>Custom</PresentationFormat>
  <Paragraphs>531</Paragraphs>
  <Slides>45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Saira</vt:lpstr>
      <vt:lpstr>Mont Bold</vt:lpstr>
      <vt:lpstr>Arial MT Pro Bold</vt:lpstr>
      <vt:lpstr>Mont</vt:lpstr>
      <vt:lpstr>Arimo Bold</vt:lpstr>
      <vt:lpstr>Inter Bold</vt:lpstr>
      <vt:lpstr>Arial</vt:lpstr>
      <vt:lpstr>Arimo</vt:lpstr>
      <vt:lpstr>Saira Bold</vt:lpstr>
      <vt:lpstr>Inter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SmartRose_PP1</dc:title>
  <cp:lastModifiedBy>PERERA W P M A N it22326522</cp:lastModifiedBy>
  <cp:revision>3</cp:revision>
  <dcterms:created xsi:type="dcterms:W3CDTF">2006-08-16T00:00:00Z</dcterms:created>
  <dcterms:modified xsi:type="dcterms:W3CDTF">2026-02-17T10:21:58Z</dcterms:modified>
  <dc:identifier>DAG84jVi508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  <property fmtid="{D5CDD505-2E9C-101B-9397-08002B2CF9AE}" pid="3" name="MediaServiceImageTags">
    <vt:lpwstr/>
  </property>
</Properties>
</file>